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5" r:id="rId2"/>
    <p:sldId id="29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82" r:id="rId19"/>
    <p:sldId id="276" r:id="rId20"/>
    <p:sldId id="277" r:id="rId21"/>
    <p:sldId id="274" r:id="rId22"/>
    <p:sldId id="285" r:id="rId23"/>
    <p:sldId id="280" r:id="rId24"/>
    <p:sldId id="286" r:id="rId25"/>
    <p:sldId id="289" r:id="rId26"/>
    <p:sldId id="306" r:id="rId27"/>
    <p:sldId id="307" r:id="rId28"/>
    <p:sldId id="300" r:id="rId29"/>
    <p:sldId id="302" r:id="rId30"/>
    <p:sldId id="304" r:id="rId31"/>
    <p:sldId id="301" r:id="rId32"/>
    <p:sldId id="303" r:id="rId33"/>
    <p:sldId id="305" r:id="rId34"/>
    <p:sldId id="299" r:id="rId35"/>
    <p:sldId id="296" r:id="rId36"/>
    <p:sldId id="297" r:id="rId37"/>
    <p:sldId id="2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E36"/>
    <a:srgbClr val="FA3803"/>
    <a:srgbClr val="5E7FDC"/>
    <a:srgbClr val="321345"/>
    <a:srgbClr val="7D98E3"/>
    <a:srgbClr val="FF5050"/>
    <a:srgbClr val="94AAE8"/>
    <a:srgbClr val="39A3D3"/>
    <a:srgbClr val="1B5E7B"/>
    <a:srgbClr val="1E5B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2753" autoAdjust="0"/>
  </p:normalViewPr>
  <p:slideViewPr>
    <p:cSldViewPr snapToGrid="0">
      <p:cViewPr varScale="1">
        <p:scale>
          <a:sx n="66" d="100"/>
          <a:sy n="66" d="100"/>
        </p:scale>
        <p:origin x="460" y="40"/>
      </p:cViewPr>
      <p:guideLst>
        <p:guide orient="horz" pos="2160"/>
        <p:guide pos="3840"/>
      </p:guideLst>
    </p:cSldViewPr>
  </p:slideViewPr>
  <p:notesTextViewPr>
    <p:cViewPr>
      <p:scale>
        <a:sx n="1" d="1"/>
        <a:sy n="1" d="1"/>
      </p:scale>
      <p:origin x="0" y="0"/>
    </p:cViewPr>
  </p:notesTextViewPr>
  <p:sorterViewPr>
    <p:cViewPr>
      <p:scale>
        <a:sx n="56" d="100"/>
        <a:sy n="5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471EE-F98B-4995-A1C6-F8C5B95008C1}"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9552CD-D215-4FD7-829C-3AE800961C5D}" type="slidenum">
              <a:rPr lang="en-US" smtClean="0"/>
              <a:t>‹#›</a:t>
            </a:fld>
            <a:endParaRPr lang="en-US"/>
          </a:p>
        </p:txBody>
      </p:sp>
    </p:spTree>
    <p:extLst>
      <p:ext uri="{BB962C8B-B14F-4D97-AF65-F5344CB8AC3E}">
        <p14:creationId xmlns:p14="http://schemas.microsoft.com/office/powerpoint/2010/main" val="1946000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Disaster Avoidance is No Accident - this phrase is true in life, and in investing, and is our constant goal.  Today we will explore how the concept of Dynamic Risk Management helps us to achieve this goal.</a:t>
            </a:r>
          </a:p>
          <a:p>
            <a:endParaRPr lang="en-US" dirty="0"/>
          </a:p>
        </p:txBody>
      </p:sp>
      <p:sp>
        <p:nvSpPr>
          <p:cNvPr id="4" name="Slide Number Placeholder 3"/>
          <p:cNvSpPr>
            <a:spLocks noGrp="1"/>
          </p:cNvSpPr>
          <p:nvPr>
            <p:ph type="sldNum" sz="quarter" idx="10"/>
          </p:nvPr>
        </p:nvSpPr>
        <p:spPr/>
        <p:txBody>
          <a:bodyPr/>
          <a:lstStyle/>
          <a:p>
            <a:fld id="{DF9552CD-D215-4FD7-829C-3AE800961C5D}" type="slidenum">
              <a:rPr lang="en-US" smtClean="0"/>
              <a:t>1</a:t>
            </a:fld>
            <a:endParaRPr lang="en-US"/>
          </a:p>
        </p:txBody>
      </p:sp>
    </p:spTree>
    <p:extLst>
      <p:ext uri="{BB962C8B-B14F-4D97-AF65-F5344CB8AC3E}">
        <p14:creationId xmlns:p14="http://schemas.microsoft.com/office/powerpoint/2010/main" val="1679163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text)</a:t>
            </a:r>
          </a:p>
        </p:txBody>
      </p:sp>
      <p:sp>
        <p:nvSpPr>
          <p:cNvPr id="4" name="Slide Number Placeholder 3"/>
          <p:cNvSpPr>
            <a:spLocks noGrp="1"/>
          </p:cNvSpPr>
          <p:nvPr>
            <p:ph type="sldNum" sz="quarter" idx="10"/>
          </p:nvPr>
        </p:nvSpPr>
        <p:spPr/>
        <p:txBody>
          <a:bodyPr/>
          <a:lstStyle/>
          <a:p>
            <a:fld id="{DF9552CD-D215-4FD7-829C-3AE800961C5D}" type="slidenum">
              <a:rPr lang="en-US" smtClean="0"/>
              <a:t>10</a:t>
            </a:fld>
            <a:endParaRPr lang="en-US"/>
          </a:p>
        </p:txBody>
      </p:sp>
    </p:spTree>
    <p:extLst>
      <p:ext uri="{BB962C8B-B14F-4D97-AF65-F5344CB8AC3E}">
        <p14:creationId xmlns:p14="http://schemas.microsoft.com/office/powerpoint/2010/main" val="3982094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552CD-D215-4FD7-829C-3AE800961C5D}" type="slidenum">
              <a:rPr lang="en-US" smtClean="0"/>
              <a:t>11</a:t>
            </a:fld>
            <a:endParaRPr lang="en-US"/>
          </a:p>
        </p:txBody>
      </p:sp>
    </p:spTree>
    <p:extLst>
      <p:ext uri="{BB962C8B-B14F-4D97-AF65-F5344CB8AC3E}">
        <p14:creationId xmlns:p14="http://schemas.microsoft.com/office/powerpoint/2010/main" val="2563628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552CD-D215-4FD7-829C-3AE800961C5D}" type="slidenum">
              <a:rPr lang="en-US" smtClean="0"/>
              <a:t>12</a:t>
            </a:fld>
            <a:endParaRPr lang="en-US"/>
          </a:p>
        </p:txBody>
      </p:sp>
    </p:spTree>
    <p:extLst>
      <p:ext uri="{BB962C8B-B14F-4D97-AF65-F5344CB8AC3E}">
        <p14:creationId xmlns:p14="http://schemas.microsoft.com/office/powerpoint/2010/main" val="1306607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industry-standard 60/40 portfolio</a:t>
            </a:r>
            <a:r>
              <a:rPr lang="en-US" baseline="0" dirty="0"/>
              <a:t> is </a:t>
            </a:r>
            <a:r>
              <a:rPr lang="en-US" dirty="0"/>
              <a:t>modeled here by 60% of the S&amp;P 500 Total Return Index, and 40% of the Barclays Aggregate Bond Index..</a:t>
            </a:r>
          </a:p>
          <a:p>
            <a:endParaRPr lang="en-US" dirty="0"/>
          </a:p>
          <a:p>
            <a:r>
              <a:rPr lang="en-US" dirty="0"/>
              <a:t>This 60/40 portfolio lost almost 35% from the high in late 2007 to the low in early 2009.  This loss far exceeds any reasonable person's expectation of a "risk-managed" portfolio!</a:t>
            </a:r>
          </a:p>
        </p:txBody>
      </p:sp>
      <p:sp>
        <p:nvSpPr>
          <p:cNvPr id="4" name="Slide Number Placeholder 3"/>
          <p:cNvSpPr>
            <a:spLocks noGrp="1"/>
          </p:cNvSpPr>
          <p:nvPr>
            <p:ph type="sldNum" sz="quarter" idx="10"/>
          </p:nvPr>
        </p:nvSpPr>
        <p:spPr/>
        <p:txBody>
          <a:bodyPr/>
          <a:lstStyle/>
          <a:p>
            <a:fld id="{DF9552CD-D215-4FD7-829C-3AE800961C5D}" type="slidenum">
              <a:rPr lang="en-US" smtClean="0"/>
              <a:t>13</a:t>
            </a:fld>
            <a:endParaRPr lang="en-US"/>
          </a:p>
        </p:txBody>
      </p:sp>
    </p:spTree>
    <p:extLst>
      <p:ext uri="{BB962C8B-B14F-4D97-AF65-F5344CB8AC3E}">
        <p14:creationId xmlns:p14="http://schemas.microsoft.com/office/powerpoint/2010/main" val="962486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F9552CD-D215-4FD7-829C-3AE800961C5D}" type="slidenum">
              <a:rPr lang="en-US" smtClean="0"/>
              <a:t>14</a:t>
            </a:fld>
            <a:endParaRPr lang="en-US"/>
          </a:p>
        </p:txBody>
      </p:sp>
    </p:spTree>
    <p:extLst>
      <p:ext uri="{BB962C8B-B14F-4D97-AF65-F5344CB8AC3E}">
        <p14:creationId xmlns:p14="http://schemas.microsoft.com/office/powerpoint/2010/main" val="683973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F9552CD-D215-4FD7-829C-3AE800961C5D}" type="slidenum">
              <a:rPr lang="en-US" smtClean="0"/>
              <a:t>15</a:t>
            </a:fld>
            <a:endParaRPr lang="en-US"/>
          </a:p>
        </p:txBody>
      </p:sp>
    </p:spTree>
    <p:extLst>
      <p:ext uri="{BB962C8B-B14F-4D97-AF65-F5344CB8AC3E}">
        <p14:creationId xmlns:p14="http://schemas.microsoft.com/office/powerpoint/2010/main" val="3890750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552CD-D215-4FD7-829C-3AE800961C5D}" type="slidenum">
              <a:rPr lang="en-US" smtClean="0"/>
              <a:t>16</a:t>
            </a:fld>
            <a:endParaRPr lang="en-US"/>
          </a:p>
        </p:txBody>
      </p:sp>
    </p:spTree>
    <p:extLst>
      <p:ext uri="{BB962C8B-B14F-4D97-AF65-F5344CB8AC3E}">
        <p14:creationId xmlns:p14="http://schemas.microsoft.com/office/powerpoint/2010/main" val="4100389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the big question:  Is it possible to identify the times when MORE risk management should be applied, and the times when LESS risk management should be applied?</a:t>
            </a:r>
          </a:p>
        </p:txBody>
      </p:sp>
      <p:sp>
        <p:nvSpPr>
          <p:cNvPr id="4" name="Slide Number Placeholder 3"/>
          <p:cNvSpPr>
            <a:spLocks noGrp="1"/>
          </p:cNvSpPr>
          <p:nvPr>
            <p:ph type="sldNum" sz="quarter" idx="10"/>
          </p:nvPr>
        </p:nvSpPr>
        <p:spPr/>
        <p:txBody>
          <a:bodyPr/>
          <a:lstStyle/>
          <a:p>
            <a:fld id="{DF9552CD-D215-4FD7-829C-3AE800961C5D}" type="slidenum">
              <a:rPr lang="en-US" smtClean="0"/>
              <a:t>17</a:t>
            </a:fld>
            <a:endParaRPr lang="en-US"/>
          </a:p>
        </p:txBody>
      </p:sp>
    </p:spTree>
    <p:extLst>
      <p:ext uri="{BB962C8B-B14F-4D97-AF65-F5344CB8AC3E}">
        <p14:creationId xmlns:p14="http://schemas.microsoft.com/office/powerpoint/2010/main" val="3765625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think the answer is "YES!", using our Market Condition Identification method. </a:t>
            </a:r>
          </a:p>
        </p:txBody>
      </p:sp>
      <p:sp>
        <p:nvSpPr>
          <p:cNvPr id="4" name="Slide Number Placeholder 3"/>
          <p:cNvSpPr>
            <a:spLocks noGrp="1"/>
          </p:cNvSpPr>
          <p:nvPr>
            <p:ph type="sldNum" sz="quarter" idx="10"/>
          </p:nvPr>
        </p:nvSpPr>
        <p:spPr/>
        <p:txBody>
          <a:bodyPr/>
          <a:lstStyle/>
          <a:p>
            <a:fld id="{DF9552CD-D215-4FD7-829C-3AE800961C5D}" type="slidenum">
              <a:rPr lang="en-US" smtClean="0"/>
              <a:t>18</a:t>
            </a:fld>
            <a:endParaRPr lang="en-US"/>
          </a:p>
        </p:txBody>
      </p:sp>
    </p:spTree>
    <p:extLst>
      <p:ext uri="{BB962C8B-B14F-4D97-AF65-F5344CB8AC3E}">
        <p14:creationId xmlns:p14="http://schemas.microsoft.com/office/powerpoint/2010/main" val="991321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552CD-D215-4FD7-829C-3AE800961C5D}" type="slidenum">
              <a:rPr lang="en-US" smtClean="0"/>
              <a:t>19</a:t>
            </a:fld>
            <a:endParaRPr lang="en-US"/>
          </a:p>
        </p:txBody>
      </p:sp>
    </p:spTree>
    <p:extLst>
      <p:ext uri="{BB962C8B-B14F-4D97-AF65-F5344CB8AC3E}">
        <p14:creationId xmlns:p14="http://schemas.microsoft.com/office/powerpoint/2010/main" val="323159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 Graham - known as “The Dean of Wall Street” during his lifetime - was a fabulously-successful</a:t>
            </a:r>
            <a:r>
              <a:rPr lang="en-US" baseline="0" dirty="0"/>
              <a:t> investor, and a great teacher.  In fact, Warren Buffet says everything he knows about investing he learned from Ben Graham.  The most important lesson is that risk management is far, far more important than ‘just’ the pursuit of returns!</a:t>
            </a:r>
            <a:endParaRPr lang="en-US" dirty="0"/>
          </a:p>
          <a:p>
            <a:endParaRPr lang="en-US" dirty="0"/>
          </a:p>
        </p:txBody>
      </p:sp>
      <p:sp>
        <p:nvSpPr>
          <p:cNvPr id="4" name="Slide Number Placeholder 3"/>
          <p:cNvSpPr>
            <a:spLocks noGrp="1"/>
          </p:cNvSpPr>
          <p:nvPr>
            <p:ph type="sldNum" sz="quarter" idx="10"/>
          </p:nvPr>
        </p:nvSpPr>
        <p:spPr/>
        <p:txBody>
          <a:bodyPr/>
          <a:lstStyle/>
          <a:p>
            <a:fld id="{DF9552CD-D215-4FD7-829C-3AE800961C5D}" type="slidenum">
              <a:rPr lang="en-US" smtClean="0"/>
              <a:t>2</a:t>
            </a:fld>
            <a:endParaRPr lang="en-US"/>
          </a:p>
        </p:txBody>
      </p:sp>
    </p:spTree>
    <p:extLst>
      <p:ext uri="{BB962C8B-B14F-4D97-AF65-F5344CB8AC3E}">
        <p14:creationId xmlns:p14="http://schemas.microsoft.com/office/powerpoint/2010/main" val="3241851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you can see on this chart, the market declines are dominated by yellow and red periods, while the market uptrends are dominated by green, with a smattering of yellow.</a:t>
            </a:r>
          </a:p>
          <a:p>
            <a:endParaRPr lang="en-US" dirty="0"/>
          </a:p>
        </p:txBody>
      </p:sp>
      <p:sp>
        <p:nvSpPr>
          <p:cNvPr id="4" name="Slide Number Placeholder 3"/>
          <p:cNvSpPr>
            <a:spLocks noGrp="1"/>
          </p:cNvSpPr>
          <p:nvPr>
            <p:ph type="sldNum" sz="quarter" idx="10"/>
          </p:nvPr>
        </p:nvSpPr>
        <p:spPr/>
        <p:txBody>
          <a:bodyPr/>
          <a:lstStyle/>
          <a:p>
            <a:fld id="{DF9552CD-D215-4FD7-829C-3AE800961C5D}" type="slidenum">
              <a:rPr lang="en-US" smtClean="0"/>
              <a:t>20</a:t>
            </a:fld>
            <a:endParaRPr lang="en-US"/>
          </a:p>
        </p:txBody>
      </p:sp>
    </p:spTree>
    <p:extLst>
      <p:ext uri="{BB962C8B-B14F-4D97-AF65-F5344CB8AC3E}">
        <p14:creationId xmlns:p14="http://schemas.microsoft.com/office/powerpoint/2010/main" val="803640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statistics show how powerful the Market Condition Identification system is. </a:t>
            </a:r>
          </a:p>
        </p:txBody>
      </p:sp>
      <p:sp>
        <p:nvSpPr>
          <p:cNvPr id="4" name="Slide Number Placeholder 3"/>
          <p:cNvSpPr>
            <a:spLocks noGrp="1"/>
          </p:cNvSpPr>
          <p:nvPr>
            <p:ph type="sldNum" sz="quarter" idx="10"/>
          </p:nvPr>
        </p:nvSpPr>
        <p:spPr/>
        <p:txBody>
          <a:bodyPr/>
          <a:lstStyle/>
          <a:p>
            <a:fld id="{DF9552CD-D215-4FD7-829C-3AE800961C5D}" type="slidenum">
              <a:rPr lang="en-US" smtClean="0"/>
              <a:t>21</a:t>
            </a:fld>
            <a:endParaRPr lang="en-US"/>
          </a:p>
        </p:txBody>
      </p:sp>
    </p:spTree>
    <p:extLst>
      <p:ext uri="{BB962C8B-B14F-4D97-AF65-F5344CB8AC3E}">
        <p14:creationId xmlns:p14="http://schemas.microsoft.com/office/powerpoint/2010/main" val="2597677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zero-in on the disastrous decline from late 2007 to early 2009, you can see a "Heightened" (yellow) or "Maximum" (red) risk-management mode, for the entire period!</a:t>
            </a:r>
          </a:p>
        </p:txBody>
      </p:sp>
      <p:sp>
        <p:nvSpPr>
          <p:cNvPr id="4" name="Slide Number Placeholder 3"/>
          <p:cNvSpPr>
            <a:spLocks noGrp="1"/>
          </p:cNvSpPr>
          <p:nvPr>
            <p:ph type="sldNum" sz="quarter" idx="10"/>
          </p:nvPr>
        </p:nvSpPr>
        <p:spPr/>
        <p:txBody>
          <a:bodyPr/>
          <a:lstStyle/>
          <a:p>
            <a:fld id="{DF9552CD-D215-4FD7-829C-3AE800961C5D}" type="slidenum">
              <a:rPr lang="en-US" smtClean="0"/>
              <a:t>22</a:t>
            </a:fld>
            <a:endParaRPr lang="en-US"/>
          </a:p>
        </p:txBody>
      </p:sp>
    </p:spTree>
    <p:extLst>
      <p:ext uri="{BB962C8B-B14F-4D97-AF65-F5344CB8AC3E}">
        <p14:creationId xmlns:p14="http://schemas.microsoft.com/office/powerpoint/2010/main" val="1909303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Dynamic Risk Management is so effective, that the maximum loss would have been a tiny -6.77% versus the -34.7% maximum loss for the industry-standard Static Risk Management solution.  Even better, the Dynamic Risk Management solution would have finished the whole period with a tiny loss of just -1.63%!</a:t>
            </a:r>
          </a:p>
        </p:txBody>
      </p:sp>
      <p:sp>
        <p:nvSpPr>
          <p:cNvPr id="4" name="Slide Number Placeholder 3"/>
          <p:cNvSpPr>
            <a:spLocks noGrp="1"/>
          </p:cNvSpPr>
          <p:nvPr>
            <p:ph type="sldNum" sz="quarter" idx="10"/>
          </p:nvPr>
        </p:nvSpPr>
        <p:spPr/>
        <p:txBody>
          <a:bodyPr/>
          <a:lstStyle/>
          <a:p>
            <a:fld id="{DF9552CD-D215-4FD7-829C-3AE800961C5D}" type="slidenum">
              <a:rPr lang="en-US" smtClean="0"/>
              <a:t>23</a:t>
            </a:fld>
            <a:endParaRPr lang="en-US"/>
          </a:p>
        </p:txBody>
      </p:sp>
    </p:spTree>
    <p:extLst>
      <p:ext uri="{BB962C8B-B14F-4D97-AF65-F5344CB8AC3E}">
        <p14:creationId xmlns:p14="http://schemas.microsoft.com/office/powerpoint/2010/main" val="2693150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that, Dynamic Risk Management does better in the recovery years, as well.</a:t>
            </a:r>
          </a:p>
          <a:p>
            <a:endParaRPr lang="en-US" dirty="0"/>
          </a:p>
        </p:txBody>
      </p:sp>
      <p:sp>
        <p:nvSpPr>
          <p:cNvPr id="4" name="Slide Number Placeholder 3"/>
          <p:cNvSpPr>
            <a:spLocks noGrp="1"/>
          </p:cNvSpPr>
          <p:nvPr>
            <p:ph type="sldNum" sz="quarter" idx="10"/>
          </p:nvPr>
        </p:nvSpPr>
        <p:spPr/>
        <p:txBody>
          <a:bodyPr/>
          <a:lstStyle/>
          <a:p>
            <a:fld id="{DF9552CD-D215-4FD7-829C-3AE800961C5D}" type="slidenum">
              <a:rPr lang="en-US" smtClean="0"/>
              <a:t>24</a:t>
            </a:fld>
            <a:endParaRPr lang="en-US"/>
          </a:p>
        </p:txBody>
      </p:sp>
    </p:spTree>
    <p:extLst>
      <p:ext uri="{BB962C8B-B14F-4D97-AF65-F5344CB8AC3E}">
        <p14:creationId xmlns:p14="http://schemas.microsoft.com/office/powerpoint/2010/main" val="3146779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benefit of losing less in the Bear + making more in the Bull, is readily-apparent when you add them together:  All the money NOT LOST in the Bear would compound during the following years, creating a huge differential in the amount of money an investor potentially ends-up with.  </a:t>
            </a:r>
          </a:p>
        </p:txBody>
      </p:sp>
      <p:sp>
        <p:nvSpPr>
          <p:cNvPr id="4" name="Slide Number Placeholder 3"/>
          <p:cNvSpPr>
            <a:spLocks noGrp="1"/>
          </p:cNvSpPr>
          <p:nvPr>
            <p:ph type="sldNum" sz="quarter" idx="10"/>
          </p:nvPr>
        </p:nvSpPr>
        <p:spPr/>
        <p:txBody>
          <a:bodyPr/>
          <a:lstStyle/>
          <a:p>
            <a:fld id="{DF9552CD-D215-4FD7-829C-3AE800961C5D}" type="slidenum">
              <a:rPr lang="en-US" smtClean="0"/>
              <a:t>25</a:t>
            </a:fld>
            <a:endParaRPr lang="en-US"/>
          </a:p>
        </p:txBody>
      </p:sp>
    </p:spTree>
    <p:extLst>
      <p:ext uri="{BB962C8B-B14F-4D97-AF65-F5344CB8AC3E}">
        <p14:creationId xmlns:p14="http://schemas.microsoft.com/office/powerpoint/2010/main" val="3481001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552CD-D215-4FD7-829C-3AE800961C5D}" type="slidenum">
              <a:rPr lang="en-US" smtClean="0"/>
              <a:t>26</a:t>
            </a:fld>
            <a:endParaRPr lang="en-US"/>
          </a:p>
        </p:txBody>
      </p:sp>
    </p:spTree>
    <p:extLst>
      <p:ext uri="{BB962C8B-B14F-4D97-AF65-F5344CB8AC3E}">
        <p14:creationId xmlns:p14="http://schemas.microsoft.com/office/powerpoint/2010/main" val="2340202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552CD-D215-4FD7-829C-3AE800961C5D}" type="slidenum">
              <a:rPr lang="en-US" smtClean="0"/>
              <a:t>27</a:t>
            </a:fld>
            <a:endParaRPr lang="en-US"/>
          </a:p>
        </p:txBody>
      </p:sp>
    </p:spTree>
    <p:extLst>
      <p:ext uri="{BB962C8B-B14F-4D97-AF65-F5344CB8AC3E}">
        <p14:creationId xmlns:p14="http://schemas.microsoft.com/office/powerpoint/2010/main" val="180859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Beginning in October, 2007, a widely-recommended 4%/year withdrawal rate would result in dramatically-different outcomes when comparing Static Risk Management with Dynamic Risk Management.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74.5% difference in the monthly withdrawal amount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9552CD-D215-4FD7-829C-3AE800961C5D}" type="slidenum">
              <a:rPr lang="en-US" smtClean="0"/>
              <a:t>28</a:t>
            </a:fld>
            <a:endParaRPr lang="en-US"/>
          </a:p>
        </p:txBody>
      </p:sp>
    </p:spTree>
    <p:extLst>
      <p:ext uri="{BB962C8B-B14F-4D97-AF65-F5344CB8AC3E}">
        <p14:creationId xmlns:p14="http://schemas.microsoft.com/office/powerpoint/2010/main" val="3107380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61.5% greater total amount withdrawn … </a:t>
            </a:r>
          </a:p>
        </p:txBody>
      </p:sp>
      <p:sp>
        <p:nvSpPr>
          <p:cNvPr id="4" name="Slide Number Placeholder 3"/>
          <p:cNvSpPr>
            <a:spLocks noGrp="1"/>
          </p:cNvSpPr>
          <p:nvPr>
            <p:ph type="sldNum" sz="quarter" idx="10"/>
          </p:nvPr>
        </p:nvSpPr>
        <p:spPr/>
        <p:txBody>
          <a:bodyPr/>
          <a:lstStyle/>
          <a:p>
            <a:fld id="{DF9552CD-D215-4FD7-829C-3AE800961C5D}" type="slidenum">
              <a:rPr lang="en-US" smtClean="0"/>
              <a:t>29</a:t>
            </a:fld>
            <a:endParaRPr lang="en-US"/>
          </a:p>
        </p:txBody>
      </p:sp>
    </p:spTree>
    <p:extLst>
      <p:ext uri="{BB962C8B-B14F-4D97-AF65-F5344CB8AC3E}">
        <p14:creationId xmlns:p14="http://schemas.microsoft.com/office/powerpoint/2010/main" val="354178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explore what the financial services industry standard practice is for Risk Management.  It is the well-known and widely-used "60/40" portfolio.</a:t>
            </a:r>
          </a:p>
        </p:txBody>
      </p:sp>
      <p:sp>
        <p:nvSpPr>
          <p:cNvPr id="4" name="Slide Number Placeholder 3"/>
          <p:cNvSpPr>
            <a:spLocks noGrp="1"/>
          </p:cNvSpPr>
          <p:nvPr>
            <p:ph type="sldNum" sz="quarter" idx="10"/>
          </p:nvPr>
        </p:nvSpPr>
        <p:spPr/>
        <p:txBody>
          <a:bodyPr/>
          <a:lstStyle/>
          <a:p>
            <a:fld id="{DF9552CD-D215-4FD7-829C-3AE800961C5D}" type="slidenum">
              <a:rPr lang="en-US" smtClean="0"/>
              <a:t>3</a:t>
            </a:fld>
            <a:endParaRPr lang="en-US"/>
          </a:p>
        </p:txBody>
      </p:sp>
    </p:spTree>
    <p:extLst>
      <p:ext uri="{BB962C8B-B14F-4D97-AF65-F5344CB8AC3E}">
        <p14:creationId xmlns:p14="http://schemas.microsoft.com/office/powerpoint/2010/main" val="3104140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a 74.6% greater ending account value!</a:t>
            </a:r>
          </a:p>
        </p:txBody>
      </p:sp>
      <p:sp>
        <p:nvSpPr>
          <p:cNvPr id="4" name="Slide Number Placeholder 3"/>
          <p:cNvSpPr>
            <a:spLocks noGrp="1"/>
          </p:cNvSpPr>
          <p:nvPr>
            <p:ph type="sldNum" sz="quarter" idx="10"/>
          </p:nvPr>
        </p:nvSpPr>
        <p:spPr/>
        <p:txBody>
          <a:bodyPr/>
          <a:lstStyle/>
          <a:p>
            <a:fld id="{DF9552CD-D215-4FD7-829C-3AE800961C5D}" type="slidenum">
              <a:rPr lang="en-US" smtClean="0"/>
              <a:t>30</a:t>
            </a:fld>
            <a:endParaRPr lang="en-US"/>
          </a:p>
        </p:txBody>
      </p:sp>
    </p:spTree>
    <p:extLst>
      <p:ext uri="{BB962C8B-B14F-4D97-AF65-F5344CB8AC3E}">
        <p14:creationId xmlns:p14="http://schemas.microsoft.com/office/powerpoint/2010/main" val="3237367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more aggressive income withdrawal of 7%/year shows a similar improvement, but with one important difference:  With Static Risk Management, the principal value is reduced (in other words, some of the income is taken from principal); with the Dynamic Risk Management example, the principal value continues to grow, “aggressive” withdrawals or no.</a:t>
            </a:r>
          </a:p>
          <a:p>
            <a:endParaRPr lang="en-US" dirty="0"/>
          </a:p>
        </p:txBody>
      </p:sp>
      <p:sp>
        <p:nvSpPr>
          <p:cNvPr id="4" name="Slide Number Placeholder 3"/>
          <p:cNvSpPr>
            <a:spLocks noGrp="1"/>
          </p:cNvSpPr>
          <p:nvPr>
            <p:ph type="sldNum" sz="quarter" idx="10"/>
          </p:nvPr>
        </p:nvSpPr>
        <p:spPr/>
        <p:txBody>
          <a:bodyPr/>
          <a:lstStyle/>
          <a:p>
            <a:fld id="{DF9552CD-D215-4FD7-829C-3AE800961C5D}" type="slidenum">
              <a:rPr lang="en-US" smtClean="0"/>
              <a:t>31</a:t>
            </a:fld>
            <a:endParaRPr lang="en-US"/>
          </a:p>
        </p:txBody>
      </p:sp>
    </p:spTree>
    <p:extLst>
      <p:ext uri="{BB962C8B-B14F-4D97-AF65-F5344CB8AC3E}">
        <p14:creationId xmlns:p14="http://schemas.microsoft.com/office/powerpoint/2010/main" val="3343754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 7% monthly withdrawal rate, the total amount withdrawn using the Dynamic Risk Managed Example is 59.4% greater …</a:t>
            </a:r>
          </a:p>
        </p:txBody>
      </p:sp>
      <p:sp>
        <p:nvSpPr>
          <p:cNvPr id="4" name="Slide Number Placeholder 3"/>
          <p:cNvSpPr>
            <a:spLocks noGrp="1"/>
          </p:cNvSpPr>
          <p:nvPr>
            <p:ph type="sldNum" sz="quarter" idx="10"/>
          </p:nvPr>
        </p:nvSpPr>
        <p:spPr/>
        <p:txBody>
          <a:bodyPr/>
          <a:lstStyle/>
          <a:p>
            <a:fld id="{DF9552CD-D215-4FD7-829C-3AE800961C5D}" type="slidenum">
              <a:rPr lang="en-US" smtClean="0"/>
              <a:t>32</a:t>
            </a:fld>
            <a:endParaRPr lang="en-US"/>
          </a:p>
        </p:txBody>
      </p:sp>
    </p:spTree>
    <p:extLst>
      <p:ext uri="{BB962C8B-B14F-4D97-AF65-F5344CB8AC3E}">
        <p14:creationId xmlns:p14="http://schemas.microsoft.com/office/powerpoint/2010/main" val="2183900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the ending account value of the Dynamic Risk Managed Example is 102% greater.</a:t>
            </a:r>
          </a:p>
        </p:txBody>
      </p:sp>
      <p:sp>
        <p:nvSpPr>
          <p:cNvPr id="4" name="Slide Number Placeholder 3"/>
          <p:cNvSpPr>
            <a:spLocks noGrp="1"/>
          </p:cNvSpPr>
          <p:nvPr>
            <p:ph type="sldNum" sz="quarter" idx="10"/>
          </p:nvPr>
        </p:nvSpPr>
        <p:spPr/>
        <p:txBody>
          <a:bodyPr/>
          <a:lstStyle/>
          <a:p>
            <a:fld id="{DF9552CD-D215-4FD7-829C-3AE800961C5D}" type="slidenum">
              <a:rPr lang="en-US" smtClean="0"/>
              <a:t>33</a:t>
            </a:fld>
            <a:endParaRPr lang="en-US"/>
          </a:p>
        </p:txBody>
      </p:sp>
    </p:spTree>
    <p:extLst>
      <p:ext uri="{BB962C8B-B14F-4D97-AF65-F5344CB8AC3E}">
        <p14:creationId xmlns:p14="http://schemas.microsoft.com/office/powerpoint/2010/main" val="2879214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Dynamic Risk Management requires patience, and a</a:t>
            </a:r>
            <a:r>
              <a:rPr lang="en-US" baseline="0" dirty="0"/>
              <a:t> good understanding of the principles of successful investing.  But the reward is ample!  As Warren Buffett says, “The stock market is a device for transferring money from the impatient to the patient!”</a:t>
            </a:r>
            <a:endParaRPr lang="en-US" dirty="0"/>
          </a:p>
        </p:txBody>
      </p:sp>
      <p:sp>
        <p:nvSpPr>
          <p:cNvPr id="4" name="Slide Number Placeholder 3"/>
          <p:cNvSpPr>
            <a:spLocks noGrp="1"/>
          </p:cNvSpPr>
          <p:nvPr>
            <p:ph type="sldNum" sz="quarter" idx="10"/>
          </p:nvPr>
        </p:nvSpPr>
        <p:spPr/>
        <p:txBody>
          <a:bodyPr/>
          <a:lstStyle/>
          <a:p>
            <a:fld id="{DF9552CD-D215-4FD7-829C-3AE800961C5D}" type="slidenum">
              <a:rPr lang="en-US" smtClean="0"/>
              <a:t>34</a:t>
            </a:fld>
            <a:endParaRPr lang="en-US"/>
          </a:p>
        </p:txBody>
      </p:sp>
    </p:spTree>
    <p:extLst>
      <p:ext uri="{BB962C8B-B14F-4D97-AF65-F5344CB8AC3E}">
        <p14:creationId xmlns:p14="http://schemas.microsoft.com/office/powerpoint/2010/main" val="4016899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"Disaster Avoidance is No Accident" is not just a slogan for us - it is a way of life.  This </a:t>
            </a:r>
            <a:r>
              <a:rPr lang="en-US"/>
              <a:t>presentation shows </a:t>
            </a:r>
            <a:r>
              <a:rPr lang="en-US" dirty="0"/>
              <a:t>how the concept of Dynamic Risk management addresses the shortfalls of the industry-standard Static Risk management, with a potentially far superior outcome, to achieve our goal of "Disaster Avoidance"!</a:t>
            </a:r>
          </a:p>
        </p:txBody>
      </p:sp>
      <p:sp>
        <p:nvSpPr>
          <p:cNvPr id="4" name="Slide Number Placeholder 3"/>
          <p:cNvSpPr>
            <a:spLocks noGrp="1"/>
          </p:cNvSpPr>
          <p:nvPr>
            <p:ph type="sldNum" sz="quarter" idx="10"/>
          </p:nvPr>
        </p:nvSpPr>
        <p:spPr/>
        <p:txBody>
          <a:bodyPr/>
          <a:lstStyle/>
          <a:p>
            <a:fld id="{DF9552CD-D215-4FD7-829C-3AE800961C5D}" type="slidenum">
              <a:rPr lang="en-US" smtClean="0"/>
              <a:t>35</a:t>
            </a:fld>
            <a:endParaRPr lang="en-US"/>
          </a:p>
        </p:txBody>
      </p:sp>
    </p:spTree>
    <p:extLst>
      <p:ext uri="{BB962C8B-B14F-4D97-AF65-F5344CB8AC3E}">
        <p14:creationId xmlns:p14="http://schemas.microsoft.com/office/powerpoint/2010/main" val="852623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"Disaster Avoidance is No Accident" is not just a slogan for us - it is a way of life.  This presentation showed how the concept of Dynamic Risk management addresses the shortfalls of the industry-standard Static Risk management, with a potentially far superior outcome, to achieve our goal of "Disaster Avoidance"!</a:t>
            </a:r>
          </a:p>
        </p:txBody>
      </p:sp>
      <p:sp>
        <p:nvSpPr>
          <p:cNvPr id="4" name="Slide Number Placeholder 3"/>
          <p:cNvSpPr>
            <a:spLocks noGrp="1"/>
          </p:cNvSpPr>
          <p:nvPr>
            <p:ph type="sldNum" sz="quarter" idx="10"/>
          </p:nvPr>
        </p:nvSpPr>
        <p:spPr/>
        <p:txBody>
          <a:bodyPr/>
          <a:lstStyle/>
          <a:p>
            <a:fld id="{DF9552CD-D215-4FD7-829C-3AE800961C5D}" type="slidenum">
              <a:rPr lang="en-US" smtClean="0"/>
              <a:t>36</a:t>
            </a:fld>
            <a:endParaRPr lang="en-US"/>
          </a:p>
        </p:txBody>
      </p:sp>
    </p:spTree>
    <p:extLst>
      <p:ext uri="{BB962C8B-B14F-4D97-AF65-F5344CB8AC3E}">
        <p14:creationId xmlns:p14="http://schemas.microsoft.com/office/powerpoint/2010/main" val="986703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552CD-D215-4FD7-829C-3AE800961C5D}" type="slidenum">
              <a:rPr lang="en-US" smtClean="0"/>
              <a:t>37</a:t>
            </a:fld>
            <a:endParaRPr lang="en-US"/>
          </a:p>
        </p:txBody>
      </p:sp>
    </p:spTree>
    <p:extLst>
      <p:ext uri="{BB962C8B-B14F-4D97-AF65-F5344CB8AC3E}">
        <p14:creationId xmlns:p14="http://schemas.microsoft.com/office/powerpoint/2010/main" val="266428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"Risk Management" embodied in the industry-standard 60/40 portfolio is found in the 40% bond portion, which is always present and intended to act as a buffer against the higher volatility and larger potential losses of the stock portion.</a:t>
            </a:r>
          </a:p>
        </p:txBody>
      </p:sp>
      <p:sp>
        <p:nvSpPr>
          <p:cNvPr id="4" name="Slide Number Placeholder 3"/>
          <p:cNvSpPr>
            <a:spLocks noGrp="1"/>
          </p:cNvSpPr>
          <p:nvPr>
            <p:ph type="sldNum" sz="quarter" idx="10"/>
          </p:nvPr>
        </p:nvSpPr>
        <p:spPr/>
        <p:txBody>
          <a:bodyPr/>
          <a:lstStyle/>
          <a:p>
            <a:fld id="{DF9552CD-D215-4FD7-829C-3AE800961C5D}" type="slidenum">
              <a:rPr lang="en-US" smtClean="0"/>
              <a:t>4</a:t>
            </a:fld>
            <a:endParaRPr lang="en-US"/>
          </a:p>
        </p:txBody>
      </p:sp>
    </p:spTree>
    <p:extLst>
      <p:ext uri="{BB962C8B-B14F-4D97-AF65-F5344CB8AC3E}">
        <p14:creationId xmlns:p14="http://schemas.microsoft.com/office/powerpoint/2010/main" val="1415098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552CD-D215-4FD7-829C-3AE800961C5D}" type="slidenum">
              <a:rPr lang="en-US" smtClean="0"/>
              <a:t>5</a:t>
            </a:fld>
            <a:endParaRPr lang="en-US"/>
          </a:p>
        </p:txBody>
      </p:sp>
    </p:spTree>
    <p:extLst>
      <p:ext uri="{BB962C8B-B14F-4D97-AF65-F5344CB8AC3E}">
        <p14:creationId xmlns:p14="http://schemas.microsoft.com/office/powerpoint/2010/main" val="1475871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552CD-D215-4FD7-829C-3AE800961C5D}" type="slidenum">
              <a:rPr lang="en-US" smtClean="0"/>
              <a:t>6</a:t>
            </a:fld>
            <a:endParaRPr lang="en-US"/>
          </a:p>
        </p:txBody>
      </p:sp>
    </p:spTree>
    <p:extLst>
      <p:ext uri="{BB962C8B-B14F-4D97-AF65-F5344CB8AC3E}">
        <p14:creationId xmlns:p14="http://schemas.microsoft.com/office/powerpoint/2010/main" val="1202363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hundreds of Balanced Funds available; here are just a few of the more prominent examples.</a:t>
            </a:r>
          </a:p>
        </p:txBody>
      </p:sp>
      <p:sp>
        <p:nvSpPr>
          <p:cNvPr id="4" name="Slide Number Placeholder 3"/>
          <p:cNvSpPr>
            <a:spLocks noGrp="1"/>
          </p:cNvSpPr>
          <p:nvPr>
            <p:ph type="sldNum" sz="quarter" idx="10"/>
          </p:nvPr>
        </p:nvSpPr>
        <p:spPr/>
        <p:txBody>
          <a:bodyPr/>
          <a:lstStyle/>
          <a:p>
            <a:fld id="{DF9552CD-D215-4FD7-829C-3AE800961C5D}" type="slidenum">
              <a:rPr lang="en-US" smtClean="0"/>
              <a:t>7</a:t>
            </a:fld>
            <a:endParaRPr lang="en-US"/>
          </a:p>
        </p:txBody>
      </p:sp>
    </p:spTree>
    <p:extLst>
      <p:ext uri="{BB962C8B-B14F-4D97-AF65-F5344CB8AC3E}">
        <p14:creationId xmlns:p14="http://schemas.microsoft.com/office/powerpoint/2010/main" val="3586052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call this fixed, constant, unchanging approach to risk management ..."Static Risk Management".</a:t>
            </a:r>
          </a:p>
        </p:txBody>
      </p:sp>
      <p:sp>
        <p:nvSpPr>
          <p:cNvPr id="4" name="Slide Number Placeholder 3"/>
          <p:cNvSpPr>
            <a:spLocks noGrp="1"/>
          </p:cNvSpPr>
          <p:nvPr>
            <p:ph type="sldNum" sz="quarter" idx="10"/>
          </p:nvPr>
        </p:nvSpPr>
        <p:spPr/>
        <p:txBody>
          <a:bodyPr/>
          <a:lstStyle/>
          <a:p>
            <a:fld id="{DF9552CD-D215-4FD7-829C-3AE800961C5D}" type="slidenum">
              <a:rPr lang="en-US" smtClean="0"/>
              <a:t>8</a:t>
            </a:fld>
            <a:endParaRPr lang="en-US"/>
          </a:p>
        </p:txBody>
      </p:sp>
    </p:spTree>
    <p:extLst>
      <p:ext uri="{BB962C8B-B14F-4D97-AF65-F5344CB8AC3E}">
        <p14:creationId xmlns:p14="http://schemas.microsoft.com/office/powerpoint/2010/main" val="329787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have to ask the question:  Does the industry-standard 60/40 portfolio really provide the level of risk management that average investors expect it to?  Does it really limit the damage that big declines in stock values can inflict on a portfolio, as one would expect?</a:t>
            </a:r>
          </a:p>
          <a:p>
            <a:endParaRPr lang="en-US" dirty="0"/>
          </a:p>
        </p:txBody>
      </p:sp>
      <p:sp>
        <p:nvSpPr>
          <p:cNvPr id="4" name="Slide Number Placeholder 3"/>
          <p:cNvSpPr>
            <a:spLocks noGrp="1"/>
          </p:cNvSpPr>
          <p:nvPr>
            <p:ph type="sldNum" sz="quarter" idx="10"/>
          </p:nvPr>
        </p:nvSpPr>
        <p:spPr/>
        <p:txBody>
          <a:bodyPr/>
          <a:lstStyle/>
          <a:p>
            <a:fld id="{DF9552CD-D215-4FD7-829C-3AE800961C5D}" type="slidenum">
              <a:rPr lang="en-US" smtClean="0"/>
              <a:t>9</a:t>
            </a:fld>
            <a:endParaRPr lang="en-US"/>
          </a:p>
        </p:txBody>
      </p:sp>
    </p:spTree>
    <p:extLst>
      <p:ext uri="{BB962C8B-B14F-4D97-AF65-F5344CB8AC3E}">
        <p14:creationId xmlns:p14="http://schemas.microsoft.com/office/powerpoint/2010/main" val="1928918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A9E0-F112-4A1B-99BD-3935FC0F22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226594-7ACB-462C-96FE-3A951D6645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17FFC9-9F04-46E5-8B14-404B0542356F}"/>
              </a:ext>
            </a:extLst>
          </p:cNvPr>
          <p:cNvSpPr>
            <a:spLocks noGrp="1"/>
          </p:cNvSpPr>
          <p:nvPr>
            <p:ph type="dt" sz="half" idx="10"/>
          </p:nvPr>
        </p:nvSpPr>
        <p:spPr/>
        <p:txBody>
          <a:bodyPr/>
          <a:lstStyle/>
          <a:p>
            <a:fld id="{4AD135B4-228E-46CC-9E82-F268410D6CDD}" type="datetimeFigureOut">
              <a:rPr lang="en-US" smtClean="0"/>
              <a:t>1/26/2019</a:t>
            </a:fld>
            <a:endParaRPr lang="en-US"/>
          </a:p>
        </p:txBody>
      </p:sp>
      <p:sp>
        <p:nvSpPr>
          <p:cNvPr id="5" name="Footer Placeholder 4">
            <a:extLst>
              <a:ext uri="{FF2B5EF4-FFF2-40B4-BE49-F238E27FC236}">
                <a16:creationId xmlns:a16="http://schemas.microsoft.com/office/drawing/2014/main" id="{F789BC7F-02B7-442E-98F2-D78D0D992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E71C96-B2DD-42C9-81DE-7B01030E959F}"/>
              </a:ext>
            </a:extLst>
          </p:cNvPr>
          <p:cNvSpPr>
            <a:spLocks noGrp="1"/>
          </p:cNvSpPr>
          <p:nvPr>
            <p:ph type="sldNum" sz="quarter" idx="12"/>
          </p:nvPr>
        </p:nvSpPr>
        <p:spPr/>
        <p:txBody>
          <a:bodyPr/>
          <a:lstStyle/>
          <a:p>
            <a:fld id="{E93B9A8D-4156-4DD3-9B74-C6A4DF473D60}" type="slidenum">
              <a:rPr lang="en-US" smtClean="0"/>
              <a:t>‹#›</a:t>
            </a:fld>
            <a:endParaRPr lang="en-US"/>
          </a:p>
        </p:txBody>
      </p:sp>
    </p:spTree>
    <p:extLst>
      <p:ext uri="{BB962C8B-B14F-4D97-AF65-F5344CB8AC3E}">
        <p14:creationId xmlns:p14="http://schemas.microsoft.com/office/powerpoint/2010/main" val="2986350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1360-CAA1-463E-92B7-BFA05484F6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117624-CBB9-4DF2-B6A5-25FE060241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A3E29-312F-4AF3-9861-AD5134757825}"/>
              </a:ext>
            </a:extLst>
          </p:cNvPr>
          <p:cNvSpPr>
            <a:spLocks noGrp="1"/>
          </p:cNvSpPr>
          <p:nvPr>
            <p:ph type="dt" sz="half" idx="10"/>
          </p:nvPr>
        </p:nvSpPr>
        <p:spPr/>
        <p:txBody>
          <a:bodyPr/>
          <a:lstStyle/>
          <a:p>
            <a:fld id="{4AD135B4-228E-46CC-9E82-F268410D6CDD}" type="datetimeFigureOut">
              <a:rPr lang="en-US" smtClean="0"/>
              <a:t>1/26/2019</a:t>
            </a:fld>
            <a:endParaRPr lang="en-US"/>
          </a:p>
        </p:txBody>
      </p:sp>
      <p:sp>
        <p:nvSpPr>
          <p:cNvPr id="5" name="Footer Placeholder 4">
            <a:extLst>
              <a:ext uri="{FF2B5EF4-FFF2-40B4-BE49-F238E27FC236}">
                <a16:creationId xmlns:a16="http://schemas.microsoft.com/office/drawing/2014/main" id="{5F6F96EA-2F1E-4607-A152-CFCB8F278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A7A94-EBD2-4854-A7AB-D4372F3A93AB}"/>
              </a:ext>
            </a:extLst>
          </p:cNvPr>
          <p:cNvSpPr>
            <a:spLocks noGrp="1"/>
          </p:cNvSpPr>
          <p:nvPr>
            <p:ph type="sldNum" sz="quarter" idx="12"/>
          </p:nvPr>
        </p:nvSpPr>
        <p:spPr/>
        <p:txBody>
          <a:bodyPr/>
          <a:lstStyle/>
          <a:p>
            <a:fld id="{E93B9A8D-4156-4DD3-9B74-C6A4DF473D60}" type="slidenum">
              <a:rPr lang="en-US" smtClean="0"/>
              <a:t>‹#›</a:t>
            </a:fld>
            <a:endParaRPr lang="en-US"/>
          </a:p>
        </p:txBody>
      </p:sp>
    </p:spTree>
    <p:extLst>
      <p:ext uri="{BB962C8B-B14F-4D97-AF65-F5344CB8AC3E}">
        <p14:creationId xmlns:p14="http://schemas.microsoft.com/office/powerpoint/2010/main" val="667057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A7E43-9834-43E0-8A11-459DA38F51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F3239C-F728-444F-8891-C1FC7C0710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34230-2979-49E2-A29A-3819708BEE23}"/>
              </a:ext>
            </a:extLst>
          </p:cNvPr>
          <p:cNvSpPr>
            <a:spLocks noGrp="1"/>
          </p:cNvSpPr>
          <p:nvPr>
            <p:ph type="dt" sz="half" idx="10"/>
          </p:nvPr>
        </p:nvSpPr>
        <p:spPr/>
        <p:txBody>
          <a:bodyPr/>
          <a:lstStyle/>
          <a:p>
            <a:fld id="{4AD135B4-228E-46CC-9E82-F268410D6CDD}" type="datetimeFigureOut">
              <a:rPr lang="en-US" smtClean="0"/>
              <a:t>1/26/2019</a:t>
            </a:fld>
            <a:endParaRPr lang="en-US"/>
          </a:p>
        </p:txBody>
      </p:sp>
      <p:sp>
        <p:nvSpPr>
          <p:cNvPr id="5" name="Footer Placeholder 4">
            <a:extLst>
              <a:ext uri="{FF2B5EF4-FFF2-40B4-BE49-F238E27FC236}">
                <a16:creationId xmlns:a16="http://schemas.microsoft.com/office/drawing/2014/main" id="{1B9C985A-903B-4CBA-9B12-AECA2D3E3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F6C2B-8AE1-48FB-8D37-E74E36553DDF}"/>
              </a:ext>
            </a:extLst>
          </p:cNvPr>
          <p:cNvSpPr>
            <a:spLocks noGrp="1"/>
          </p:cNvSpPr>
          <p:nvPr>
            <p:ph type="sldNum" sz="quarter" idx="12"/>
          </p:nvPr>
        </p:nvSpPr>
        <p:spPr/>
        <p:txBody>
          <a:bodyPr/>
          <a:lstStyle/>
          <a:p>
            <a:fld id="{E93B9A8D-4156-4DD3-9B74-C6A4DF473D60}" type="slidenum">
              <a:rPr lang="en-US" smtClean="0"/>
              <a:t>‹#›</a:t>
            </a:fld>
            <a:endParaRPr lang="en-US"/>
          </a:p>
        </p:txBody>
      </p:sp>
    </p:spTree>
    <p:extLst>
      <p:ext uri="{BB962C8B-B14F-4D97-AF65-F5344CB8AC3E}">
        <p14:creationId xmlns:p14="http://schemas.microsoft.com/office/powerpoint/2010/main" val="208502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59729-6E3A-4777-A930-46E3170622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6E4759-471E-422A-A868-28A63769A9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7DD79C-4F8A-40C0-BA97-437E431680DB}"/>
              </a:ext>
            </a:extLst>
          </p:cNvPr>
          <p:cNvSpPr>
            <a:spLocks noGrp="1"/>
          </p:cNvSpPr>
          <p:nvPr>
            <p:ph type="dt" sz="half" idx="10"/>
          </p:nvPr>
        </p:nvSpPr>
        <p:spPr/>
        <p:txBody>
          <a:bodyPr/>
          <a:lstStyle/>
          <a:p>
            <a:fld id="{4AD135B4-228E-46CC-9E82-F268410D6CDD}" type="datetimeFigureOut">
              <a:rPr lang="en-US" smtClean="0"/>
              <a:t>1/26/2019</a:t>
            </a:fld>
            <a:endParaRPr lang="en-US"/>
          </a:p>
        </p:txBody>
      </p:sp>
      <p:sp>
        <p:nvSpPr>
          <p:cNvPr id="5" name="Footer Placeholder 4">
            <a:extLst>
              <a:ext uri="{FF2B5EF4-FFF2-40B4-BE49-F238E27FC236}">
                <a16:creationId xmlns:a16="http://schemas.microsoft.com/office/drawing/2014/main" id="{0465373D-2E33-4B53-A300-E3DCFEF2E6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066602-9D8C-4BE1-9FC4-6AD2FE09B352}"/>
              </a:ext>
            </a:extLst>
          </p:cNvPr>
          <p:cNvSpPr>
            <a:spLocks noGrp="1"/>
          </p:cNvSpPr>
          <p:nvPr>
            <p:ph type="sldNum" sz="quarter" idx="12"/>
          </p:nvPr>
        </p:nvSpPr>
        <p:spPr/>
        <p:txBody>
          <a:bodyPr/>
          <a:lstStyle/>
          <a:p>
            <a:fld id="{E93B9A8D-4156-4DD3-9B74-C6A4DF473D60}" type="slidenum">
              <a:rPr lang="en-US" smtClean="0"/>
              <a:t>‹#›</a:t>
            </a:fld>
            <a:endParaRPr lang="en-US"/>
          </a:p>
        </p:txBody>
      </p:sp>
    </p:spTree>
    <p:extLst>
      <p:ext uri="{BB962C8B-B14F-4D97-AF65-F5344CB8AC3E}">
        <p14:creationId xmlns:p14="http://schemas.microsoft.com/office/powerpoint/2010/main" val="133638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0FF12-2026-42F5-969C-D8C2820510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8F9F0D-19D8-4B15-8CB5-40DBD8270B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941713-C566-4CFB-B840-2EFE9877F1A5}"/>
              </a:ext>
            </a:extLst>
          </p:cNvPr>
          <p:cNvSpPr>
            <a:spLocks noGrp="1"/>
          </p:cNvSpPr>
          <p:nvPr>
            <p:ph type="dt" sz="half" idx="10"/>
          </p:nvPr>
        </p:nvSpPr>
        <p:spPr/>
        <p:txBody>
          <a:bodyPr/>
          <a:lstStyle/>
          <a:p>
            <a:fld id="{4AD135B4-228E-46CC-9E82-F268410D6CDD}" type="datetimeFigureOut">
              <a:rPr lang="en-US" smtClean="0"/>
              <a:t>1/26/2019</a:t>
            </a:fld>
            <a:endParaRPr lang="en-US"/>
          </a:p>
        </p:txBody>
      </p:sp>
      <p:sp>
        <p:nvSpPr>
          <p:cNvPr id="5" name="Footer Placeholder 4">
            <a:extLst>
              <a:ext uri="{FF2B5EF4-FFF2-40B4-BE49-F238E27FC236}">
                <a16:creationId xmlns:a16="http://schemas.microsoft.com/office/drawing/2014/main" id="{84634B6F-E4CE-4BA7-8BD4-C22A8EC9C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01CDB-602A-4F7F-B2CF-C4E9B3FCEA0C}"/>
              </a:ext>
            </a:extLst>
          </p:cNvPr>
          <p:cNvSpPr>
            <a:spLocks noGrp="1"/>
          </p:cNvSpPr>
          <p:nvPr>
            <p:ph type="sldNum" sz="quarter" idx="12"/>
          </p:nvPr>
        </p:nvSpPr>
        <p:spPr/>
        <p:txBody>
          <a:bodyPr/>
          <a:lstStyle/>
          <a:p>
            <a:fld id="{E93B9A8D-4156-4DD3-9B74-C6A4DF473D60}" type="slidenum">
              <a:rPr lang="en-US" smtClean="0"/>
              <a:t>‹#›</a:t>
            </a:fld>
            <a:endParaRPr lang="en-US"/>
          </a:p>
        </p:txBody>
      </p:sp>
    </p:spTree>
    <p:extLst>
      <p:ext uri="{BB962C8B-B14F-4D97-AF65-F5344CB8AC3E}">
        <p14:creationId xmlns:p14="http://schemas.microsoft.com/office/powerpoint/2010/main" val="372698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1FBA-1BBF-4000-959B-A58C293D25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0CD783-F98A-42C2-B318-373F6D60FD0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DAA743-436B-4346-A996-7F665B0411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51515A-3950-4895-9D1B-282E19CE0E8F}"/>
              </a:ext>
            </a:extLst>
          </p:cNvPr>
          <p:cNvSpPr>
            <a:spLocks noGrp="1"/>
          </p:cNvSpPr>
          <p:nvPr>
            <p:ph type="dt" sz="half" idx="10"/>
          </p:nvPr>
        </p:nvSpPr>
        <p:spPr/>
        <p:txBody>
          <a:bodyPr/>
          <a:lstStyle/>
          <a:p>
            <a:fld id="{4AD135B4-228E-46CC-9E82-F268410D6CDD}" type="datetimeFigureOut">
              <a:rPr lang="en-US" smtClean="0"/>
              <a:t>1/26/2019</a:t>
            </a:fld>
            <a:endParaRPr lang="en-US"/>
          </a:p>
        </p:txBody>
      </p:sp>
      <p:sp>
        <p:nvSpPr>
          <p:cNvPr id="6" name="Footer Placeholder 5">
            <a:extLst>
              <a:ext uri="{FF2B5EF4-FFF2-40B4-BE49-F238E27FC236}">
                <a16:creationId xmlns:a16="http://schemas.microsoft.com/office/drawing/2014/main" id="{3321D3CF-389D-4150-ADE6-3C7E743B0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210355-82AE-4692-AB37-913D84D89CEE}"/>
              </a:ext>
            </a:extLst>
          </p:cNvPr>
          <p:cNvSpPr>
            <a:spLocks noGrp="1"/>
          </p:cNvSpPr>
          <p:nvPr>
            <p:ph type="sldNum" sz="quarter" idx="12"/>
          </p:nvPr>
        </p:nvSpPr>
        <p:spPr/>
        <p:txBody>
          <a:bodyPr/>
          <a:lstStyle/>
          <a:p>
            <a:fld id="{E93B9A8D-4156-4DD3-9B74-C6A4DF473D60}" type="slidenum">
              <a:rPr lang="en-US" smtClean="0"/>
              <a:t>‹#›</a:t>
            </a:fld>
            <a:endParaRPr lang="en-US"/>
          </a:p>
        </p:txBody>
      </p:sp>
    </p:spTree>
    <p:extLst>
      <p:ext uri="{BB962C8B-B14F-4D97-AF65-F5344CB8AC3E}">
        <p14:creationId xmlns:p14="http://schemas.microsoft.com/office/powerpoint/2010/main" val="2994964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9858E-EEB7-44EB-9832-26CB1BE5C0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BA8FC3-A3B4-4421-9D57-08FAF17FF2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2E510C-4AC9-4AD8-9A77-0EDF3AAD4B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FEE70F-B78B-41F0-8C5C-DE62111074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C7CBAA-5627-4F67-BA00-68916976BDA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61048E-7A5A-4313-B00F-D7AF5D26C0F2}"/>
              </a:ext>
            </a:extLst>
          </p:cNvPr>
          <p:cNvSpPr>
            <a:spLocks noGrp="1"/>
          </p:cNvSpPr>
          <p:nvPr>
            <p:ph type="dt" sz="half" idx="10"/>
          </p:nvPr>
        </p:nvSpPr>
        <p:spPr/>
        <p:txBody>
          <a:bodyPr/>
          <a:lstStyle/>
          <a:p>
            <a:fld id="{4AD135B4-228E-46CC-9E82-F268410D6CDD}" type="datetimeFigureOut">
              <a:rPr lang="en-US" smtClean="0"/>
              <a:t>1/26/2019</a:t>
            </a:fld>
            <a:endParaRPr lang="en-US"/>
          </a:p>
        </p:txBody>
      </p:sp>
      <p:sp>
        <p:nvSpPr>
          <p:cNvPr id="8" name="Footer Placeholder 7">
            <a:extLst>
              <a:ext uri="{FF2B5EF4-FFF2-40B4-BE49-F238E27FC236}">
                <a16:creationId xmlns:a16="http://schemas.microsoft.com/office/drawing/2014/main" id="{37D3DE05-65A1-4EA2-8C98-0989DCF8D4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8153D7-439A-4C7D-B68A-3EB2676BCC3F}"/>
              </a:ext>
            </a:extLst>
          </p:cNvPr>
          <p:cNvSpPr>
            <a:spLocks noGrp="1"/>
          </p:cNvSpPr>
          <p:nvPr>
            <p:ph type="sldNum" sz="quarter" idx="12"/>
          </p:nvPr>
        </p:nvSpPr>
        <p:spPr/>
        <p:txBody>
          <a:bodyPr/>
          <a:lstStyle/>
          <a:p>
            <a:fld id="{E93B9A8D-4156-4DD3-9B74-C6A4DF473D60}" type="slidenum">
              <a:rPr lang="en-US" smtClean="0"/>
              <a:t>‹#›</a:t>
            </a:fld>
            <a:endParaRPr lang="en-US"/>
          </a:p>
        </p:txBody>
      </p:sp>
    </p:spTree>
    <p:extLst>
      <p:ext uri="{BB962C8B-B14F-4D97-AF65-F5344CB8AC3E}">
        <p14:creationId xmlns:p14="http://schemas.microsoft.com/office/powerpoint/2010/main" val="3205766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3E26-068C-4FA0-8DC4-9146D01926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76C46D-9278-4043-A170-2E444FEF90F0}"/>
              </a:ext>
            </a:extLst>
          </p:cNvPr>
          <p:cNvSpPr>
            <a:spLocks noGrp="1"/>
          </p:cNvSpPr>
          <p:nvPr>
            <p:ph type="dt" sz="half" idx="10"/>
          </p:nvPr>
        </p:nvSpPr>
        <p:spPr/>
        <p:txBody>
          <a:bodyPr/>
          <a:lstStyle/>
          <a:p>
            <a:fld id="{4AD135B4-228E-46CC-9E82-F268410D6CDD}" type="datetimeFigureOut">
              <a:rPr lang="en-US" smtClean="0"/>
              <a:t>1/26/2019</a:t>
            </a:fld>
            <a:endParaRPr lang="en-US"/>
          </a:p>
        </p:txBody>
      </p:sp>
      <p:sp>
        <p:nvSpPr>
          <p:cNvPr id="4" name="Footer Placeholder 3">
            <a:extLst>
              <a:ext uri="{FF2B5EF4-FFF2-40B4-BE49-F238E27FC236}">
                <a16:creationId xmlns:a16="http://schemas.microsoft.com/office/drawing/2014/main" id="{913CE74F-2DF7-4BDC-845F-C21A426B3B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AF4540-7602-4496-A5D8-D3A1D27714B2}"/>
              </a:ext>
            </a:extLst>
          </p:cNvPr>
          <p:cNvSpPr>
            <a:spLocks noGrp="1"/>
          </p:cNvSpPr>
          <p:nvPr>
            <p:ph type="sldNum" sz="quarter" idx="12"/>
          </p:nvPr>
        </p:nvSpPr>
        <p:spPr/>
        <p:txBody>
          <a:bodyPr/>
          <a:lstStyle/>
          <a:p>
            <a:fld id="{E93B9A8D-4156-4DD3-9B74-C6A4DF473D60}" type="slidenum">
              <a:rPr lang="en-US" smtClean="0"/>
              <a:t>‹#›</a:t>
            </a:fld>
            <a:endParaRPr lang="en-US"/>
          </a:p>
        </p:txBody>
      </p:sp>
    </p:spTree>
    <p:extLst>
      <p:ext uri="{BB962C8B-B14F-4D97-AF65-F5344CB8AC3E}">
        <p14:creationId xmlns:p14="http://schemas.microsoft.com/office/powerpoint/2010/main" val="939081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916AAC-61AC-440C-8E28-7DC3C9DEA5DF}"/>
              </a:ext>
            </a:extLst>
          </p:cNvPr>
          <p:cNvSpPr>
            <a:spLocks noGrp="1"/>
          </p:cNvSpPr>
          <p:nvPr>
            <p:ph type="dt" sz="half" idx="10"/>
          </p:nvPr>
        </p:nvSpPr>
        <p:spPr/>
        <p:txBody>
          <a:bodyPr/>
          <a:lstStyle/>
          <a:p>
            <a:fld id="{4AD135B4-228E-46CC-9E82-F268410D6CDD}" type="datetimeFigureOut">
              <a:rPr lang="en-US" smtClean="0"/>
              <a:t>1/26/2019</a:t>
            </a:fld>
            <a:endParaRPr lang="en-US"/>
          </a:p>
        </p:txBody>
      </p:sp>
      <p:sp>
        <p:nvSpPr>
          <p:cNvPr id="3" name="Footer Placeholder 2">
            <a:extLst>
              <a:ext uri="{FF2B5EF4-FFF2-40B4-BE49-F238E27FC236}">
                <a16:creationId xmlns:a16="http://schemas.microsoft.com/office/drawing/2014/main" id="{FB70DBCB-18CE-4724-92C5-8B1CDA4457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D9FD18-2839-4202-9E72-67A69F8FB1AF}"/>
              </a:ext>
            </a:extLst>
          </p:cNvPr>
          <p:cNvSpPr>
            <a:spLocks noGrp="1"/>
          </p:cNvSpPr>
          <p:nvPr>
            <p:ph type="sldNum" sz="quarter" idx="12"/>
          </p:nvPr>
        </p:nvSpPr>
        <p:spPr/>
        <p:txBody>
          <a:bodyPr/>
          <a:lstStyle/>
          <a:p>
            <a:fld id="{E93B9A8D-4156-4DD3-9B74-C6A4DF473D60}" type="slidenum">
              <a:rPr lang="en-US" smtClean="0"/>
              <a:t>‹#›</a:t>
            </a:fld>
            <a:endParaRPr lang="en-US"/>
          </a:p>
        </p:txBody>
      </p:sp>
    </p:spTree>
    <p:extLst>
      <p:ext uri="{BB962C8B-B14F-4D97-AF65-F5344CB8AC3E}">
        <p14:creationId xmlns:p14="http://schemas.microsoft.com/office/powerpoint/2010/main" val="3531673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1DFE-6282-4C37-8DD8-E22B39BCB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A41376-1A9F-445D-A8CE-FCBD8FF1A9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FFB9C7-5E9E-4568-A3A4-44CDA646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C9A2A8-C742-4B41-8945-72475BDE3E7D}"/>
              </a:ext>
            </a:extLst>
          </p:cNvPr>
          <p:cNvSpPr>
            <a:spLocks noGrp="1"/>
          </p:cNvSpPr>
          <p:nvPr>
            <p:ph type="dt" sz="half" idx="10"/>
          </p:nvPr>
        </p:nvSpPr>
        <p:spPr/>
        <p:txBody>
          <a:bodyPr/>
          <a:lstStyle/>
          <a:p>
            <a:fld id="{4AD135B4-228E-46CC-9E82-F268410D6CDD}" type="datetimeFigureOut">
              <a:rPr lang="en-US" smtClean="0"/>
              <a:t>1/26/2019</a:t>
            </a:fld>
            <a:endParaRPr lang="en-US"/>
          </a:p>
        </p:txBody>
      </p:sp>
      <p:sp>
        <p:nvSpPr>
          <p:cNvPr id="6" name="Footer Placeholder 5">
            <a:extLst>
              <a:ext uri="{FF2B5EF4-FFF2-40B4-BE49-F238E27FC236}">
                <a16:creationId xmlns:a16="http://schemas.microsoft.com/office/drawing/2014/main" id="{D27C1E27-C8F4-4024-918B-D517A770F6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D3CB0E-0D29-44D9-B8EA-C4A6CDBB89FD}"/>
              </a:ext>
            </a:extLst>
          </p:cNvPr>
          <p:cNvSpPr>
            <a:spLocks noGrp="1"/>
          </p:cNvSpPr>
          <p:nvPr>
            <p:ph type="sldNum" sz="quarter" idx="12"/>
          </p:nvPr>
        </p:nvSpPr>
        <p:spPr/>
        <p:txBody>
          <a:bodyPr/>
          <a:lstStyle/>
          <a:p>
            <a:fld id="{E93B9A8D-4156-4DD3-9B74-C6A4DF473D60}" type="slidenum">
              <a:rPr lang="en-US" smtClean="0"/>
              <a:t>‹#›</a:t>
            </a:fld>
            <a:endParaRPr lang="en-US"/>
          </a:p>
        </p:txBody>
      </p:sp>
    </p:spTree>
    <p:extLst>
      <p:ext uri="{BB962C8B-B14F-4D97-AF65-F5344CB8AC3E}">
        <p14:creationId xmlns:p14="http://schemas.microsoft.com/office/powerpoint/2010/main" val="1497837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177E9-3EE4-426F-AB71-350445B713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DA1D47-217D-471F-8E5D-50B8F67C75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3502EC-8121-42AE-A11B-1A4046D1C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D00119-62D3-42EC-80D1-CE199E324E46}"/>
              </a:ext>
            </a:extLst>
          </p:cNvPr>
          <p:cNvSpPr>
            <a:spLocks noGrp="1"/>
          </p:cNvSpPr>
          <p:nvPr>
            <p:ph type="dt" sz="half" idx="10"/>
          </p:nvPr>
        </p:nvSpPr>
        <p:spPr/>
        <p:txBody>
          <a:bodyPr/>
          <a:lstStyle/>
          <a:p>
            <a:fld id="{4AD135B4-228E-46CC-9E82-F268410D6CDD}" type="datetimeFigureOut">
              <a:rPr lang="en-US" smtClean="0"/>
              <a:t>1/26/2019</a:t>
            </a:fld>
            <a:endParaRPr lang="en-US"/>
          </a:p>
        </p:txBody>
      </p:sp>
      <p:sp>
        <p:nvSpPr>
          <p:cNvPr id="6" name="Footer Placeholder 5">
            <a:extLst>
              <a:ext uri="{FF2B5EF4-FFF2-40B4-BE49-F238E27FC236}">
                <a16:creationId xmlns:a16="http://schemas.microsoft.com/office/drawing/2014/main" id="{FC5A7DEE-54E0-4C31-AA8B-35BF788E9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6AA79-B27B-49F8-BB75-EDF6A4A5B5B4}"/>
              </a:ext>
            </a:extLst>
          </p:cNvPr>
          <p:cNvSpPr>
            <a:spLocks noGrp="1"/>
          </p:cNvSpPr>
          <p:nvPr>
            <p:ph type="sldNum" sz="quarter" idx="12"/>
          </p:nvPr>
        </p:nvSpPr>
        <p:spPr/>
        <p:txBody>
          <a:bodyPr/>
          <a:lstStyle/>
          <a:p>
            <a:fld id="{E93B9A8D-4156-4DD3-9B74-C6A4DF473D60}" type="slidenum">
              <a:rPr lang="en-US" smtClean="0"/>
              <a:t>‹#›</a:t>
            </a:fld>
            <a:endParaRPr lang="en-US"/>
          </a:p>
        </p:txBody>
      </p:sp>
    </p:spTree>
    <p:extLst>
      <p:ext uri="{BB962C8B-B14F-4D97-AF65-F5344CB8AC3E}">
        <p14:creationId xmlns:p14="http://schemas.microsoft.com/office/powerpoint/2010/main" val="1589225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499109-D1D9-4AA2-9229-23F32AAFD8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256D02-772B-4E25-965D-E21F06CEBB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6E6AD5-205D-4D51-A33E-A6758A47E7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135B4-228E-46CC-9E82-F268410D6CDD}" type="datetimeFigureOut">
              <a:rPr lang="en-US" smtClean="0"/>
              <a:t>1/26/2019</a:t>
            </a:fld>
            <a:endParaRPr lang="en-US"/>
          </a:p>
        </p:txBody>
      </p:sp>
      <p:sp>
        <p:nvSpPr>
          <p:cNvPr id="5" name="Footer Placeholder 4">
            <a:extLst>
              <a:ext uri="{FF2B5EF4-FFF2-40B4-BE49-F238E27FC236}">
                <a16:creationId xmlns:a16="http://schemas.microsoft.com/office/drawing/2014/main" id="{C9EE34FF-76E0-4C50-8AB3-40E70AF60C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28BA25-78F8-43CC-BC71-77A360EF55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B9A8D-4156-4DD3-9B74-C6A4DF473D60}" type="slidenum">
              <a:rPr lang="en-US" smtClean="0"/>
              <a:t>‹#›</a:t>
            </a:fld>
            <a:endParaRPr lang="en-US"/>
          </a:p>
        </p:txBody>
      </p:sp>
    </p:spTree>
    <p:extLst>
      <p:ext uri="{BB962C8B-B14F-4D97-AF65-F5344CB8AC3E}">
        <p14:creationId xmlns:p14="http://schemas.microsoft.com/office/powerpoint/2010/main" val="3880781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7D59-8ACA-4208-B9D1-3F62C4BE1D4A}"/>
              </a:ext>
            </a:extLst>
          </p:cNvPr>
          <p:cNvSpPr>
            <a:spLocks noGrp="1"/>
          </p:cNvSpPr>
          <p:nvPr>
            <p:ph type="ctrTitle"/>
          </p:nvPr>
        </p:nvSpPr>
        <p:spPr>
          <a:xfrm>
            <a:off x="155972" y="286885"/>
            <a:ext cx="4930066" cy="728687"/>
          </a:xfrm>
        </p:spPr>
        <p:txBody>
          <a:bodyPr anchor="ctr">
            <a:normAutofit/>
          </a:bodyPr>
          <a:lstStyle/>
          <a:p>
            <a:pPr>
              <a:lnSpc>
                <a:spcPct val="100000"/>
              </a:lnSpc>
            </a:pPr>
            <a:r>
              <a:rPr lang="en-US" sz="2400" b="1" dirty="0">
                <a:solidFill>
                  <a:schemeClr val="bg1"/>
                </a:solidFill>
                <a:effectLst>
                  <a:outerShdw blurRad="38100" dist="38100" dir="2700000" algn="tl">
                    <a:srgbClr val="000000">
                      <a:alpha val="43137"/>
                    </a:srgbClr>
                  </a:outerShdw>
                </a:effectLst>
                <a:latin typeface="+mn-lt"/>
              </a:rPr>
              <a:t>Disaster Avoidance is No Accident</a:t>
            </a:r>
            <a:br>
              <a:rPr lang="en-US" sz="3200" b="1" dirty="0">
                <a:solidFill>
                  <a:schemeClr val="bg1"/>
                </a:solidFill>
                <a:effectLst>
                  <a:outerShdw blurRad="38100" dist="38100" dir="2700000" algn="tl">
                    <a:srgbClr val="000000">
                      <a:alpha val="43137"/>
                    </a:srgbClr>
                  </a:outerShdw>
                </a:effectLst>
                <a:latin typeface="+mn-lt"/>
              </a:rPr>
            </a:br>
            <a:r>
              <a:rPr lang="en-US" sz="1600" b="1" dirty="0">
                <a:solidFill>
                  <a:schemeClr val="bg1"/>
                </a:solidFill>
                <a:effectLst>
                  <a:outerShdw blurRad="38100" dist="38100" dir="2700000" algn="tl">
                    <a:srgbClr val="000000">
                      <a:alpha val="43137"/>
                    </a:srgbClr>
                  </a:outerShdw>
                </a:effectLst>
                <a:latin typeface="+mn-lt"/>
              </a:rPr>
              <a:t>An Introduction to Dynamic Risk Management</a:t>
            </a:r>
            <a:endParaRPr lang="en-US" sz="18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959702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42CAEE-69A3-4211-9498-41EF6F5B578B}"/>
              </a:ext>
            </a:extLst>
          </p:cNvPr>
          <p:cNvSpPr txBox="1">
            <a:spLocks/>
          </p:cNvSpPr>
          <p:nvPr/>
        </p:nvSpPr>
        <p:spPr>
          <a:xfrm>
            <a:off x="3568824" y="683761"/>
            <a:ext cx="4811697" cy="866773"/>
          </a:xfrm>
          <a:prstGeom prst="rect">
            <a:avLst/>
          </a:prstGeom>
          <a:noFill/>
        </p:spPr>
        <p:txBody>
          <a:bodyPr vert="horz" lIns="91440" tIns="45720" rIns="91440" bIns="45720" rtlCol="0" anchor="t">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b="1" dirty="0">
                <a:solidFill>
                  <a:schemeClr val="tx1">
                    <a:lumMod val="65000"/>
                    <a:lumOff val="35000"/>
                  </a:schemeClr>
                </a:solidFill>
                <a:latin typeface="+mn-lt"/>
              </a:rPr>
              <a:t>The answer is, </a:t>
            </a:r>
            <a:r>
              <a:rPr lang="en-US" sz="4800" b="1" dirty="0">
                <a:solidFill>
                  <a:schemeClr val="tx1">
                    <a:lumMod val="65000"/>
                    <a:lumOff val="35000"/>
                  </a:schemeClr>
                </a:solidFill>
                <a:latin typeface="+mn-lt"/>
              </a:rPr>
              <a:t>“</a:t>
            </a:r>
            <a:r>
              <a:rPr lang="en-US" sz="5200" b="1" u="sng" dirty="0">
                <a:solidFill>
                  <a:schemeClr val="tx1">
                    <a:lumMod val="65000"/>
                    <a:lumOff val="35000"/>
                  </a:schemeClr>
                </a:solidFill>
                <a:latin typeface="+mn-lt"/>
              </a:rPr>
              <a:t>NO!</a:t>
            </a:r>
            <a:r>
              <a:rPr lang="en-US" sz="3900" b="1" dirty="0">
                <a:solidFill>
                  <a:schemeClr val="tx1">
                    <a:lumMod val="65000"/>
                    <a:lumOff val="35000"/>
                  </a:schemeClr>
                </a:solidFill>
                <a:latin typeface="+mn-lt"/>
              </a:rPr>
              <a:t>”</a:t>
            </a:r>
            <a:endParaRPr lang="en-US" b="1" dirty="0">
              <a:solidFill>
                <a:schemeClr val="tx1">
                  <a:lumMod val="65000"/>
                  <a:lumOff val="35000"/>
                </a:schemeClr>
              </a:solidFill>
              <a:latin typeface="+mn-lt"/>
            </a:endParaRPr>
          </a:p>
        </p:txBody>
      </p:sp>
      <p:sp>
        <p:nvSpPr>
          <p:cNvPr id="15" name="Rectangle 14">
            <a:extLst>
              <a:ext uri="{FF2B5EF4-FFF2-40B4-BE49-F238E27FC236}">
                <a16:creationId xmlns:a16="http://schemas.microsoft.com/office/drawing/2014/main" id="{45AB3906-250E-48F9-B855-B553D33616F7}"/>
              </a:ext>
            </a:extLst>
          </p:cNvPr>
          <p:cNvSpPr/>
          <p:nvPr/>
        </p:nvSpPr>
        <p:spPr>
          <a:xfrm>
            <a:off x="143947" y="2530135"/>
            <a:ext cx="2336336" cy="2999311"/>
          </a:xfrm>
          <a:prstGeom prst="rect">
            <a:avLst/>
          </a:prstGeom>
          <a:solidFill>
            <a:srgbClr val="76000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B3B3791A-87B2-4559-B4E9-41E28C7885FF}"/>
              </a:ext>
            </a:extLst>
          </p:cNvPr>
          <p:cNvSpPr txBox="1">
            <a:spLocks/>
          </p:cNvSpPr>
          <p:nvPr/>
        </p:nvSpPr>
        <p:spPr>
          <a:xfrm>
            <a:off x="143947" y="2433821"/>
            <a:ext cx="2242929" cy="3095626"/>
          </a:xfrm>
          <a:prstGeom prst="rect">
            <a:avLst/>
          </a:prstGeom>
          <a:no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600" b="1" dirty="0">
                <a:solidFill>
                  <a:schemeClr val="bg1"/>
                </a:solidFill>
                <a:effectLst>
                  <a:outerShdw blurRad="38100" dist="38100" dir="2700000" algn="tl">
                    <a:srgbClr val="000000">
                      <a:alpha val="43137"/>
                    </a:srgbClr>
                  </a:outerShdw>
                </a:effectLst>
                <a:latin typeface="+mn-lt"/>
              </a:rPr>
              <a:t>In a Bear Market, when risk and losses are high, static risk-management measures are not enough …</a:t>
            </a:r>
            <a:endParaRPr lang="en-US" sz="3600" b="1" dirty="0">
              <a:solidFill>
                <a:schemeClr val="bg1"/>
              </a:solidFill>
              <a:effectLst>
                <a:outerShdw blurRad="38100" dist="38100" dir="2700000" algn="tl">
                  <a:srgbClr val="000000">
                    <a:alpha val="43137"/>
                  </a:srgbClr>
                </a:outerShdw>
              </a:effectLst>
              <a:latin typeface="+mn-lt"/>
            </a:endParaRPr>
          </a:p>
        </p:txBody>
      </p:sp>
      <p:sp>
        <p:nvSpPr>
          <p:cNvPr id="19" name="Rectangle 18">
            <a:extLst>
              <a:ext uri="{FF2B5EF4-FFF2-40B4-BE49-F238E27FC236}">
                <a16:creationId xmlns:a16="http://schemas.microsoft.com/office/drawing/2014/main" id="{38E9E3C9-45BF-469D-8AAA-9E291C44145D}"/>
              </a:ext>
            </a:extLst>
          </p:cNvPr>
          <p:cNvSpPr/>
          <p:nvPr/>
        </p:nvSpPr>
        <p:spPr>
          <a:xfrm>
            <a:off x="9730880" y="2530135"/>
            <a:ext cx="2336336" cy="2999311"/>
          </a:xfrm>
          <a:prstGeom prst="rect">
            <a:avLst/>
          </a:prstGeom>
          <a:solidFill>
            <a:srgbClr val="0E3E13"/>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92635E7A-D0E7-4D51-8151-17C98259CE3D}"/>
              </a:ext>
            </a:extLst>
          </p:cNvPr>
          <p:cNvSpPr txBox="1">
            <a:spLocks/>
          </p:cNvSpPr>
          <p:nvPr/>
        </p:nvSpPr>
        <p:spPr>
          <a:xfrm>
            <a:off x="9775882" y="2426281"/>
            <a:ext cx="2242929" cy="3095626"/>
          </a:xfrm>
          <a:prstGeom prst="rect">
            <a:avLst/>
          </a:prstGeom>
          <a:no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600" b="1" dirty="0">
                <a:solidFill>
                  <a:schemeClr val="bg1"/>
                </a:solidFill>
                <a:effectLst>
                  <a:outerShdw blurRad="38100" dist="38100" dir="2700000" algn="tl">
                    <a:srgbClr val="000000">
                      <a:alpha val="43137"/>
                    </a:srgbClr>
                  </a:outerShdw>
                </a:effectLst>
                <a:latin typeface="+mn-lt"/>
              </a:rPr>
              <a:t>… but in a Bull Market, when stock risk is low, these static risk-management measures are too much.</a:t>
            </a:r>
            <a:endParaRPr lang="en-US" sz="36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8767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CA50F4-81F9-49FC-A3AE-E9FED499AC94}"/>
              </a:ext>
            </a:extLst>
          </p:cNvPr>
          <p:cNvSpPr txBox="1">
            <a:spLocks/>
          </p:cNvSpPr>
          <p:nvPr/>
        </p:nvSpPr>
        <p:spPr>
          <a:xfrm>
            <a:off x="337351" y="333376"/>
            <a:ext cx="4225771" cy="619125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600" b="1" dirty="0">
                <a:solidFill>
                  <a:schemeClr val="tx1">
                    <a:lumMod val="65000"/>
                    <a:lumOff val="35000"/>
                  </a:schemeClr>
                </a:solidFill>
                <a:latin typeface="+mn-lt"/>
              </a:rPr>
              <a:t>If you think about it, a STATIC portfolio - with its constant, unchanging allocations to stocks and bonds - is a bit like preparing for any weather you might encounter by dressing in a constant, unchanging set of clothes, like this guy.</a:t>
            </a:r>
            <a:endParaRPr lang="en-US" sz="2800" b="1" dirty="0">
              <a:solidFill>
                <a:schemeClr val="tx1">
                  <a:lumMod val="65000"/>
                  <a:lumOff val="35000"/>
                </a:schemeClr>
              </a:solidFill>
              <a:latin typeface="+mn-lt"/>
            </a:endParaRPr>
          </a:p>
        </p:txBody>
      </p:sp>
      <p:sp>
        <p:nvSpPr>
          <p:cNvPr id="5" name="Title 1">
            <a:extLst>
              <a:ext uri="{FF2B5EF4-FFF2-40B4-BE49-F238E27FC236}">
                <a16:creationId xmlns:a16="http://schemas.microsoft.com/office/drawing/2014/main" id="{388A9C90-E7A0-48B4-8401-1567A94CDE80}"/>
              </a:ext>
            </a:extLst>
          </p:cNvPr>
          <p:cNvSpPr txBox="1">
            <a:spLocks/>
          </p:cNvSpPr>
          <p:nvPr/>
        </p:nvSpPr>
        <p:spPr>
          <a:xfrm>
            <a:off x="7501631" y="333375"/>
            <a:ext cx="4225771" cy="619125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600" b="1" dirty="0">
                <a:solidFill>
                  <a:schemeClr val="tx1">
                    <a:lumMod val="65000"/>
                    <a:lumOff val="35000"/>
                  </a:schemeClr>
                </a:solidFill>
                <a:latin typeface="+mn-lt"/>
              </a:rPr>
              <a:t>Dressed for all conditions, but prepared for none!</a:t>
            </a:r>
            <a:endParaRPr lang="en-US" sz="2800" b="1" dirty="0">
              <a:solidFill>
                <a:schemeClr val="tx1">
                  <a:lumMod val="65000"/>
                  <a:lumOff val="35000"/>
                </a:schemeClr>
              </a:solidFill>
              <a:latin typeface="+mn-lt"/>
            </a:endParaRPr>
          </a:p>
        </p:txBody>
      </p:sp>
    </p:spTree>
    <p:extLst>
      <p:ext uri="{BB962C8B-B14F-4D97-AF65-F5344CB8AC3E}">
        <p14:creationId xmlns:p14="http://schemas.microsoft.com/office/powerpoint/2010/main" val="985241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3A5821E-8736-4159-9C87-F82702CE87A9}"/>
              </a:ext>
            </a:extLst>
          </p:cNvPr>
          <p:cNvSpPr txBox="1">
            <a:spLocks/>
          </p:cNvSpPr>
          <p:nvPr/>
        </p:nvSpPr>
        <p:spPr>
          <a:xfrm>
            <a:off x="337351" y="217964"/>
            <a:ext cx="4225771" cy="2294414"/>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600" b="1" dirty="0">
                <a:solidFill>
                  <a:schemeClr val="bg1"/>
                </a:solidFill>
                <a:latin typeface="+mn-lt"/>
              </a:rPr>
              <a:t>As you can see, he has allocated 60% of his wardrobe for blue skies and sunshine, and 40% for a life-threatening blizzard.</a:t>
            </a:r>
            <a:endParaRPr lang="en-US" sz="2800" b="1" dirty="0">
              <a:solidFill>
                <a:schemeClr val="bg1"/>
              </a:solidFill>
              <a:latin typeface="+mn-lt"/>
            </a:endParaRPr>
          </a:p>
        </p:txBody>
      </p:sp>
      <p:sp>
        <p:nvSpPr>
          <p:cNvPr id="6" name="Title 1">
            <a:extLst>
              <a:ext uri="{FF2B5EF4-FFF2-40B4-BE49-F238E27FC236}">
                <a16:creationId xmlns:a16="http://schemas.microsoft.com/office/drawing/2014/main" id="{142DC712-3B9F-4D89-8761-B6ADB507429B}"/>
              </a:ext>
            </a:extLst>
          </p:cNvPr>
          <p:cNvSpPr txBox="1">
            <a:spLocks/>
          </p:cNvSpPr>
          <p:nvPr/>
        </p:nvSpPr>
        <p:spPr>
          <a:xfrm>
            <a:off x="7208668" y="379244"/>
            <a:ext cx="4645981" cy="164486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600" b="1" dirty="0">
                <a:solidFill>
                  <a:schemeClr val="bg2">
                    <a:lumMod val="25000"/>
                  </a:schemeClr>
                </a:solidFill>
                <a:latin typeface="+mn-lt"/>
              </a:rPr>
              <a:t>And as you can imagine, his wardrobe, in reality, is unsuitable for either condition.</a:t>
            </a:r>
          </a:p>
        </p:txBody>
      </p:sp>
    </p:spTree>
    <p:extLst>
      <p:ext uri="{BB962C8B-B14F-4D97-AF65-F5344CB8AC3E}">
        <p14:creationId xmlns:p14="http://schemas.microsoft.com/office/powerpoint/2010/main" val="3337283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3E20A68-57E7-4BAD-B6A2-3202CDB172E9}"/>
              </a:ext>
            </a:extLst>
          </p:cNvPr>
          <p:cNvSpPr txBox="1">
            <a:spLocks/>
          </p:cNvSpPr>
          <p:nvPr/>
        </p:nvSpPr>
        <p:spPr>
          <a:xfrm>
            <a:off x="9250535" y="5246703"/>
            <a:ext cx="2068494" cy="729192"/>
          </a:xfrm>
          <a:prstGeom prst="rect">
            <a:avLst/>
          </a:prstGeom>
          <a:solidFill>
            <a:schemeClr val="tx1">
              <a:lumMod val="75000"/>
              <a:lumOff val="25000"/>
            </a:schemeClr>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800" b="1" dirty="0">
                <a:solidFill>
                  <a:srgbClr val="CC0000"/>
                </a:solidFill>
                <a:latin typeface="+mn-lt"/>
              </a:rPr>
              <a:t>-34.70%</a:t>
            </a:r>
            <a:endParaRPr lang="en-US" sz="1800" b="1" dirty="0">
              <a:solidFill>
                <a:srgbClr val="CC0000"/>
              </a:solidFill>
              <a:latin typeface="+mn-lt"/>
            </a:endParaRPr>
          </a:p>
        </p:txBody>
      </p:sp>
      <p:sp>
        <p:nvSpPr>
          <p:cNvPr id="6" name="Title 1">
            <a:extLst>
              <a:ext uri="{FF2B5EF4-FFF2-40B4-BE49-F238E27FC236}">
                <a16:creationId xmlns:a16="http://schemas.microsoft.com/office/drawing/2014/main" id="{9B089486-8C0A-46A7-90EE-487AB0191D14}"/>
              </a:ext>
            </a:extLst>
          </p:cNvPr>
          <p:cNvSpPr txBox="1">
            <a:spLocks/>
          </p:cNvSpPr>
          <p:nvPr/>
        </p:nvSpPr>
        <p:spPr>
          <a:xfrm>
            <a:off x="8122024" y="204396"/>
            <a:ext cx="4069976" cy="1535838"/>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600" b="1" dirty="0">
                <a:solidFill>
                  <a:schemeClr val="accent1">
                    <a:lumMod val="75000"/>
                  </a:schemeClr>
                </a:solidFill>
                <a:latin typeface="+mn-lt"/>
              </a:rPr>
              <a:t>STATIC 60/40 Portfolio*</a:t>
            </a:r>
          </a:p>
          <a:p>
            <a:pPr algn="ctr">
              <a:lnSpc>
                <a:spcPts val="2400"/>
              </a:lnSpc>
            </a:pPr>
            <a:r>
              <a:rPr lang="en-US" sz="1600" b="1" dirty="0">
                <a:solidFill>
                  <a:schemeClr val="tx1">
                    <a:lumMod val="65000"/>
                    <a:lumOff val="35000"/>
                  </a:schemeClr>
                </a:solidFill>
                <a:latin typeface="+mn-lt"/>
              </a:rPr>
              <a:t>60% S&amp;P 500 Total Return Index*</a:t>
            </a:r>
          </a:p>
          <a:p>
            <a:pPr algn="ctr">
              <a:lnSpc>
                <a:spcPts val="2400"/>
              </a:lnSpc>
            </a:pPr>
            <a:r>
              <a:rPr lang="en-US" sz="1600" b="1" dirty="0">
                <a:solidFill>
                  <a:schemeClr val="tx1">
                    <a:lumMod val="65000"/>
                    <a:lumOff val="35000"/>
                  </a:schemeClr>
                </a:solidFill>
                <a:latin typeface="+mn-lt"/>
              </a:rPr>
              <a:t>40% Barclays Aggregate Bond Index*</a:t>
            </a:r>
          </a:p>
          <a:p>
            <a:pPr algn="ctr">
              <a:lnSpc>
                <a:spcPts val="2400"/>
              </a:lnSpc>
            </a:pPr>
            <a:r>
              <a:rPr lang="en-US" sz="1400" dirty="0">
                <a:solidFill>
                  <a:schemeClr val="tx1">
                    <a:lumMod val="65000"/>
                    <a:lumOff val="35000"/>
                  </a:schemeClr>
                </a:solidFill>
                <a:latin typeface="+mn-lt"/>
              </a:rPr>
              <a:t>October 7, 2007 – March 9, 2009</a:t>
            </a:r>
          </a:p>
        </p:txBody>
      </p:sp>
      <p:sp>
        <p:nvSpPr>
          <p:cNvPr id="7" name="Title 1">
            <a:extLst>
              <a:ext uri="{FF2B5EF4-FFF2-40B4-BE49-F238E27FC236}">
                <a16:creationId xmlns:a16="http://schemas.microsoft.com/office/drawing/2014/main" id="{FE82500B-BCE7-48C6-A55A-11DC46361F8F}"/>
              </a:ext>
            </a:extLst>
          </p:cNvPr>
          <p:cNvSpPr txBox="1">
            <a:spLocks/>
          </p:cNvSpPr>
          <p:nvPr/>
        </p:nvSpPr>
        <p:spPr>
          <a:xfrm>
            <a:off x="1606475" y="1931426"/>
            <a:ext cx="5506720" cy="3675997"/>
          </a:xfrm>
          <a:prstGeom prst="rect">
            <a:avLst/>
          </a:prstGeom>
          <a:no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400" b="1" dirty="0">
                <a:solidFill>
                  <a:schemeClr val="bg1"/>
                </a:solidFill>
                <a:effectLst>
                  <a:outerShdw blurRad="38100" dist="38100" dir="2700000" algn="tl">
                    <a:srgbClr val="000000">
                      <a:alpha val="43137"/>
                    </a:srgbClr>
                  </a:outerShdw>
                </a:effectLst>
                <a:latin typeface="+mn-lt"/>
              </a:rPr>
              <a:t>If we construct a static risk managed balanced portfolio of 60% stocks and 40% bonds, we get a top-to-bottom loss in the 2008 and 2009 bear market of </a:t>
            </a:r>
            <a:r>
              <a:rPr lang="en-US" sz="3000" b="1" dirty="0">
                <a:solidFill>
                  <a:srgbClr val="C00000"/>
                </a:solidFill>
                <a:latin typeface="+mn-lt"/>
              </a:rPr>
              <a:t>-34.70%</a:t>
            </a:r>
            <a:r>
              <a:rPr lang="en-US" sz="2200" b="1" dirty="0">
                <a:solidFill>
                  <a:srgbClr val="C00000"/>
                </a:solidFill>
                <a:effectLst>
                  <a:outerShdw blurRad="38100" dist="38100" dir="2700000" algn="tl">
                    <a:srgbClr val="000000">
                      <a:alpha val="43137"/>
                    </a:srgbClr>
                  </a:outerShdw>
                </a:effectLst>
                <a:latin typeface="+mn-lt"/>
              </a:rPr>
              <a:t>.</a:t>
            </a:r>
            <a:r>
              <a:rPr lang="en-US" sz="2200" b="1" u="sng" dirty="0">
                <a:solidFill>
                  <a:srgbClr val="C00000"/>
                </a:solidFill>
                <a:effectLst>
                  <a:outerShdw blurRad="38100" dist="38100" dir="2700000" algn="tl">
                    <a:srgbClr val="000000">
                      <a:alpha val="43137"/>
                    </a:srgbClr>
                  </a:outerShdw>
                </a:effectLst>
                <a:latin typeface="+mn-lt"/>
              </a:rPr>
              <a:t> </a:t>
            </a:r>
            <a:endParaRPr lang="en-US" sz="2400" b="1" u="sng" dirty="0">
              <a:solidFill>
                <a:srgbClr val="C00000"/>
              </a:solidFill>
              <a:effectLst>
                <a:outerShdw blurRad="38100" dist="38100" dir="2700000" algn="tl">
                  <a:srgbClr val="000000">
                    <a:alpha val="43137"/>
                  </a:srgbClr>
                </a:outerShdw>
              </a:effectLst>
              <a:latin typeface="+mn-lt"/>
            </a:endParaRPr>
          </a:p>
          <a:p>
            <a:pPr algn="ctr">
              <a:lnSpc>
                <a:spcPct val="120000"/>
              </a:lnSpc>
            </a:pPr>
            <a:endParaRPr lang="en-US" sz="2400" b="1" dirty="0">
              <a:solidFill>
                <a:schemeClr val="bg1"/>
              </a:solidFill>
              <a:effectLst>
                <a:outerShdw blurRad="38100" dist="38100" dir="2700000" algn="tl">
                  <a:srgbClr val="000000">
                    <a:alpha val="43137"/>
                  </a:srgbClr>
                </a:outerShdw>
              </a:effectLst>
              <a:latin typeface="+mn-lt"/>
            </a:endParaRPr>
          </a:p>
          <a:p>
            <a:pPr>
              <a:lnSpc>
                <a:spcPct val="120000"/>
              </a:lnSpc>
            </a:pPr>
            <a:r>
              <a:rPr lang="en-US" sz="2400" b="1" dirty="0">
                <a:solidFill>
                  <a:schemeClr val="bg1"/>
                </a:solidFill>
                <a:effectLst>
                  <a:outerShdw blurRad="38100" dist="38100" dir="2700000" algn="tl">
                    <a:srgbClr val="000000">
                      <a:alpha val="43137"/>
                    </a:srgbClr>
                  </a:outerShdw>
                </a:effectLst>
                <a:latin typeface="+mn-lt"/>
              </a:rPr>
              <a:t>This loss is well beyond the risk tolerance capacity of the vast majority of investors, and would be deemed a disaster by any reasonable person.</a:t>
            </a:r>
          </a:p>
        </p:txBody>
      </p:sp>
      <p:sp>
        <p:nvSpPr>
          <p:cNvPr id="8" name="Rectangle 7">
            <a:extLst>
              <a:ext uri="{FF2B5EF4-FFF2-40B4-BE49-F238E27FC236}">
                <a16:creationId xmlns:a16="http://schemas.microsoft.com/office/drawing/2014/main" id="{020B2406-84C8-455E-A897-4175CD604BD2}"/>
              </a:ext>
            </a:extLst>
          </p:cNvPr>
          <p:cNvSpPr/>
          <p:nvPr/>
        </p:nvSpPr>
        <p:spPr>
          <a:xfrm>
            <a:off x="0" y="6238542"/>
            <a:ext cx="12072395" cy="600164"/>
          </a:xfrm>
          <a:prstGeom prst="rect">
            <a:avLst/>
          </a:prstGeom>
        </p:spPr>
        <p:txBody>
          <a:bodyPr wrap="square" bIns="0">
            <a:spAutoFit/>
          </a:bodyPr>
          <a:lstStyle/>
          <a:p>
            <a:r>
              <a:rPr lang="en-US" sz="900" dirty="0">
                <a:solidFill>
                  <a:srgbClr val="000000"/>
                </a:solidFill>
                <a:latin typeface="Trebuchet MS" panose="020B0603020202020204" pitchFamily="34" charset="0"/>
              </a:rPr>
              <a:t>The S&amp;P 500 Total Return Index is the price return of the Standard &amp; Poor's 500 Index, including daily reinvestment of dividends. It generally represents the aggregate price changes in the largest 500 US publicly traded companies, in addition to the reinvestment of the dividends that those companies pay. </a:t>
            </a:r>
            <a:r>
              <a:rPr lang="en-US" sz="900" dirty="0">
                <a:latin typeface="Trebuchet MS" panose="020B0603020202020204" pitchFamily="34" charset="0"/>
              </a:rPr>
              <a:t>The Barclays US Aggregate Bond Index is a broad-based benchmark that measures the investment grade, US dollar-denominated, fixed-rate taxable bond market including Treasuries, government-related, corporate and other securities. The STATIC 60/40 Portfolio consists of a 60% allocation to the S&amp;P Total Return Index, and a 40% allocation to the Barclays Aggregate Bond Index. Historical returns data has been compiled using price data provided by exchanges and not from actual accounts, and should therefore be considered to be hypothetical. Past performance is no guarantee of future results.</a:t>
            </a:r>
          </a:p>
        </p:txBody>
      </p:sp>
    </p:spTree>
    <p:extLst>
      <p:ext uri="{BB962C8B-B14F-4D97-AF65-F5344CB8AC3E}">
        <p14:creationId xmlns:p14="http://schemas.microsoft.com/office/powerpoint/2010/main" val="283616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44A15F-425B-4AE3-81A6-199E09746E8F}"/>
              </a:ext>
            </a:extLst>
          </p:cNvPr>
          <p:cNvSpPr txBox="1">
            <a:spLocks/>
          </p:cNvSpPr>
          <p:nvPr/>
        </p:nvSpPr>
        <p:spPr>
          <a:xfrm>
            <a:off x="4583575" y="4848554"/>
            <a:ext cx="6724666" cy="1059730"/>
          </a:xfrm>
          <a:prstGeom prst="rect">
            <a:avLst/>
          </a:prstGeom>
          <a:no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400" b="1" dirty="0">
                <a:solidFill>
                  <a:schemeClr val="bg1"/>
                </a:solidFill>
                <a:latin typeface="+mn-lt"/>
              </a:rPr>
              <a:t>STATIC 60/40 Portfolio* vs. S&amp;P 500 Total Return Index*</a:t>
            </a:r>
          </a:p>
          <a:p>
            <a:pPr algn="ctr">
              <a:lnSpc>
                <a:spcPct val="100000"/>
              </a:lnSpc>
            </a:pPr>
            <a:r>
              <a:rPr lang="en-US" sz="1800" b="1" dirty="0">
                <a:solidFill>
                  <a:schemeClr val="bg1"/>
                </a:solidFill>
                <a:latin typeface="+mn-lt"/>
              </a:rPr>
              <a:t>March 9, 2009 – June 29, 2018</a:t>
            </a:r>
          </a:p>
        </p:txBody>
      </p:sp>
      <p:sp>
        <p:nvSpPr>
          <p:cNvPr id="5" name="Title 1">
            <a:extLst>
              <a:ext uri="{FF2B5EF4-FFF2-40B4-BE49-F238E27FC236}">
                <a16:creationId xmlns:a16="http://schemas.microsoft.com/office/drawing/2014/main" id="{6A98A54F-2A26-4600-B33E-5D8B44A867F2}"/>
              </a:ext>
            </a:extLst>
          </p:cNvPr>
          <p:cNvSpPr txBox="1">
            <a:spLocks/>
          </p:cNvSpPr>
          <p:nvPr/>
        </p:nvSpPr>
        <p:spPr>
          <a:xfrm>
            <a:off x="1789353" y="266325"/>
            <a:ext cx="7097195" cy="1334480"/>
          </a:xfrm>
          <a:prstGeom prst="rect">
            <a:avLst/>
          </a:prstGeom>
          <a:no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800"/>
              </a:lnSpc>
            </a:pPr>
            <a:r>
              <a:rPr lang="en-US" sz="2200" b="1" dirty="0">
                <a:solidFill>
                  <a:schemeClr val="tx1">
                    <a:lumMod val="65000"/>
                    <a:lumOff val="35000"/>
                  </a:schemeClr>
                </a:solidFill>
                <a:latin typeface="+mn-lt"/>
              </a:rPr>
              <a:t>Additionally, in the subsequent up-years in the market, this allocation wouldn’t have performed as well as it could have because of the drag on performance caused by the 40% bond allocation.</a:t>
            </a:r>
          </a:p>
        </p:txBody>
      </p:sp>
      <p:sp>
        <p:nvSpPr>
          <p:cNvPr id="7" name="Title 1">
            <a:extLst>
              <a:ext uri="{FF2B5EF4-FFF2-40B4-BE49-F238E27FC236}">
                <a16:creationId xmlns:a16="http://schemas.microsoft.com/office/drawing/2014/main" id="{F09D45F8-A466-4AC4-973A-839BC69DE827}"/>
              </a:ext>
            </a:extLst>
          </p:cNvPr>
          <p:cNvSpPr txBox="1">
            <a:spLocks/>
          </p:cNvSpPr>
          <p:nvPr/>
        </p:nvSpPr>
        <p:spPr>
          <a:xfrm>
            <a:off x="10030841" y="3717286"/>
            <a:ext cx="1755998" cy="548640"/>
          </a:xfrm>
          <a:prstGeom prst="rect">
            <a:avLst/>
          </a:prstGeom>
          <a:solidFill>
            <a:schemeClr val="tx1">
              <a:lumMod val="75000"/>
              <a:lumOff val="25000"/>
            </a:schemeClr>
          </a:solidFill>
        </p:spPr>
        <p:txBody>
          <a:bodyPr vert="horz" lIns="91440" tIns="18288" rIns="91440"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1600" b="1" dirty="0">
                <a:solidFill>
                  <a:schemeClr val="bg1"/>
                </a:solidFill>
                <a:effectLst>
                  <a:outerShdw blurRad="38100" dist="38100" dir="2700000" algn="tl">
                    <a:srgbClr val="000000">
                      <a:alpha val="43137"/>
                    </a:srgbClr>
                  </a:outerShdw>
                </a:effectLst>
                <a:latin typeface="+mn-lt"/>
              </a:rPr>
              <a:t>STATIC 60/40*</a:t>
            </a:r>
          </a:p>
        </p:txBody>
      </p:sp>
      <p:sp>
        <p:nvSpPr>
          <p:cNvPr id="8" name="Title 1">
            <a:extLst>
              <a:ext uri="{FF2B5EF4-FFF2-40B4-BE49-F238E27FC236}">
                <a16:creationId xmlns:a16="http://schemas.microsoft.com/office/drawing/2014/main" id="{CDDE1096-97B3-4D65-AE8F-9C1B910E6E9E}"/>
              </a:ext>
            </a:extLst>
          </p:cNvPr>
          <p:cNvSpPr txBox="1">
            <a:spLocks/>
          </p:cNvSpPr>
          <p:nvPr/>
        </p:nvSpPr>
        <p:spPr>
          <a:xfrm>
            <a:off x="10030841" y="2179740"/>
            <a:ext cx="1755998" cy="548640"/>
          </a:xfrm>
          <a:prstGeom prst="rect">
            <a:avLst/>
          </a:prstGeom>
          <a:solidFill>
            <a:srgbClr val="1A2168"/>
          </a:solidFill>
          <a:ln w="127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600" b="1" dirty="0">
                <a:solidFill>
                  <a:schemeClr val="bg1"/>
                </a:solidFill>
                <a:effectLst>
                  <a:outerShdw blurRad="38100" dist="38100" dir="2700000" algn="tl">
                    <a:srgbClr val="000000">
                      <a:alpha val="43137"/>
                    </a:srgbClr>
                  </a:outerShdw>
                </a:effectLst>
                <a:latin typeface="+mn-lt"/>
              </a:rPr>
              <a:t>S&amp;P 500 Total Return Index*</a:t>
            </a:r>
          </a:p>
        </p:txBody>
      </p:sp>
      <p:sp>
        <p:nvSpPr>
          <p:cNvPr id="12" name="Rectangle 11">
            <a:extLst>
              <a:ext uri="{FF2B5EF4-FFF2-40B4-BE49-F238E27FC236}">
                <a16:creationId xmlns:a16="http://schemas.microsoft.com/office/drawing/2014/main" id="{BF38F246-CBCF-48EA-A1C4-8CB699AD5FF7}"/>
              </a:ext>
            </a:extLst>
          </p:cNvPr>
          <p:cNvSpPr/>
          <p:nvPr/>
        </p:nvSpPr>
        <p:spPr>
          <a:xfrm>
            <a:off x="0" y="6238542"/>
            <a:ext cx="12072395" cy="600164"/>
          </a:xfrm>
          <a:prstGeom prst="rect">
            <a:avLst/>
          </a:prstGeom>
        </p:spPr>
        <p:txBody>
          <a:bodyPr wrap="square" bIns="0">
            <a:spAutoFit/>
          </a:bodyPr>
          <a:lstStyle/>
          <a:p>
            <a:r>
              <a:rPr lang="en-US" sz="900" dirty="0">
                <a:solidFill>
                  <a:srgbClr val="000000"/>
                </a:solidFill>
                <a:latin typeface="Trebuchet MS" panose="020B0603020202020204" pitchFamily="34" charset="0"/>
              </a:rPr>
              <a:t>The S&amp;P 500 Total Return Index is the price return of the Standard &amp; Poor's 500 Index, including daily reinvestment of dividends. It generally represents the aggregate price changes in the largest 500 US publicly traded companies, in addition to the reinvestment of the dividends that those companies pay. </a:t>
            </a:r>
            <a:r>
              <a:rPr lang="en-US" sz="900" dirty="0">
                <a:latin typeface="Trebuchet MS" panose="020B0603020202020204" pitchFamily="34" charset="0"/>
              </a:rPr>
              <a:t>The Barclays US Aggregate Bond Index is a broad-based benchmark that measures the investment grade, US dollar-denominated, fixed-rate taxable bond market including Treasuries, government-related, corporate and other securities. The STATIC 60/40 Portfolio consists of a 60% allocation to the S&amp;P Total Return Index, and a 40% allocation to the Barclays Aggregate Bond Index. Historical returns data has been compiled using price data provided by exchanges and not from actual accounts, and should therefore be considered to be hypothetical. Past performance is no guarantee of future results.</a:t>
            </a:r>
          </a:p>
        </p:txBody>
      </p:sp>
    </p:spTree>
    <p:extLst>
      <p:ext uri="{BB962C8B-B14F-4D97-AF65-F5344CB8AC3E}">
        <p14:creationId xmlns:p14="http://schemas.microsoft.com/office/powerpoint/2010/main" val="1111141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8C803A1-25E9-467B-82AC-B8B3FED30EC0}"/>
              </a:ext>
            </a:extLst>
          </p:cNvPr>
          <p:cNvSpPr txBox="1">
            <a:spLocks/>
          </p:cNvSpPr>
          <p:nvPr/>
        </p:nvSpPr>
        <p:spPr>
          <a:xfrm>
            <a:off x="1789353" y="266325"/>
            <a:ext cx="7212604" cy="133448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800"/>
              </a:lnSpc>
            </a:pPr>
            <a:r>
              <a:rPr lang="en-US" sz="2000" b="1" dirty="0">
                <a:solidFill>
                  <a:schemeClr val="tx1">
                    <a:lumMod val="65000"/>
                    <a:lumOff val="35000"/>
                  </a:schemeClr>
                </a:solidFill>
                <a:latin typeface="+mn-lt"/>
              </a:rPr>
              <a:t>Since the stock market lows of March 9, 2009, the STATIC 60/40 portfolio* would have generated an </a:t>
            </a:r>
            <a:r>
              <a:rPr lang="en-US" sz="1800" b="1" dirty="0">
                <a:solidFill>
                  <a:schemeClr val="tx1">
                    <a:lumMod val="65000"/>
                    <a:lumOff val="35000"/>
                  </a:schemeClr>
                </a:solidFill>
                <a:latin typeface="+mn-lt"/>
              </a:rPr>
              <a:t>annual</a:t>
            </a:r>
            <a:r>
              <a:rPr lang="en-US" sz="2000" b="1" dirty="0">
                <a:solidFill>
                  <a:schemeClr val="tx1">
                    <a:lumMod val="65000"/>
                    <a:lumOff val="35000"/>
                  </a:schemeClr>
                </a:solidFill>
                <a:latin typeface="+mn-lt"/>
              </a:rPr>
              <a:t> return of </a:t>
            </a:r>
            <a:r>
              <a:rPr lang="en-US" sz="2400" b="1" dirty="0">
                <a:solidFill>
                  <a:schemeClr val="tx1">
                    <a:lumMod val="95000"/>
                    <a:lumOff val="5000"/>
                  </a:schemeClr>
                </a:solidFill>
                <a:latin typeface="+mn-lt"/>
              </a:rPr>
              <a:t>12.5%</a:t>
            </a:r>
            <a:r>
              <a:rPr lang="en-US" sz="2000" b="1" dirty="0">
                <a:solidFill>
                  <a:schemeClr val="tx1">
                    <a:lumMod val="65000"/>
                    <a:lumOff val="35000"/>
                  </a:schemeClr>
                </a:solidFill>
                <a:latin typeface="+mn-lt"/>
              </a:rPr>
              <a:t> per year, but the S&amp;P 500* would have returned </a:t>
            </a:r>
            <a:r>
              <a:rPr lang="en-US" sz="2400" b="1" dirty="0">
                <a:solidFill>
                  <a:schemeClr val="tx1">
                    <a:lumMod val="95000"/>
                    <a:lumOff val="5000"/>
                  </a:schemeClr>
                </a:solidFill>
                <a:latin typeface="+mn-lt"/>
              </a:rPr>
              <a:t>18.3%</a:t>
            </a:r>
            <a:r>
              <a:rPr lang="en-US" sz="2000" b="1" dirty="0">
                <a:solidFill>
                  <a:schemeClr val="tx1">
                    <a:lumMod val="65000"/>
                    <a:lumOff val="35000"/>
                  </a:schemeClr>
                </a:solidFill>
                <a:latin typeface="+mn-lt"/>
              </a:rPr>
              <a:t> per year.</a:t>
            </a:r>
          </a:p>
        </p:txBody>
      </p:sp>
      <p:sp>
        <p:nvSpPr>
          <p:cNvPr id="9" name="Title 1">
            <a:extLst>
              <a:ext uri="{FF2B5EF4-FFF2-40B4-BE49-F238E27FC236}">
                <a16:creationId xmlns:a16="http://schemas.microsoft.com/office/drawing/2014/main" id="{773F4CA3-3CF0-4D98-B2E1-B79D4F7FC513}"/>
              </a:ext>
            </a:extLst>
          </p:cNvPr>
          <p:cNvSpPr txBox="1">
            <a:spLocks/>
          </p:cNvSpPr>
          <p:nvPr/>
        </p:nvSpPr>
        <p:spPr>
          <a:xfrm>
            <a:off x="4583575" y="4848554"/>
            <a:ext cx="6724666" cy="1059730"/>
          </a:xfrm>
          <a:prstGeom prst="rect">
            <a:avLst/>
          </a:prstGeom>
          <a:no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400" b="1" dirty="0">
                <a:solidFill>
                  <a:schemeClr val="bg1"/>
                </a:solidFill>
                <a:latin typeface="+mn-lt"/>
              </a:rPr>
              <a:t>STATIC 60/40 Portfolio* vs. S&amp;P 500 Total Return Index*</a:t>
            </a:r>
          </a:p>
          <a:p>
            <a:pPr algn="ctr">
              <a:lnSpc>
                <a:spcPct val="100000"/>
              </a:lnSpc>
            </a:pPr>
            <a:r>
              <a:rPr lang="en-US" sz="1800" b="1" dirty="0">
                <a:solidFill>
                  <a:schemeClr val="bg1"/>
                </a:solidFill>
                <a:latin typeface="+mn-lt"/>
              </a:rPr>
              <a:t>March 9, 2009 – June 29, 2018</a:t>
            </a:r>
          </a:p>
        </p:txBody>
      </p:sp>
      <p:sp>
        <p:nvSpPr>
          <p:cNvPr id="11" name="Title 1">
            <a:extLst>
              <a:ext uri="{FF2B5EF4-FFF2-40B4-BE49-F238E27FC236}">
                <a16:creationId xmlns:a16="http://schemas.microsoft.com/office/drawing/2014/main" id="{3C8A01D1-E03C-4EC1-90F2-8BB52923B9E1}"/>
              </a:ext>
            </a:extLst>
          </p:cNvPr>
          <p:cNvSpPr txBox="1">
            <a:spLocks/>
          </p:cNvSpPr>
          <p:nvPr/>
        </p:nvSpPr>
        <p:spPr>
          <a:xfrm>
            <a:off x="10234423" y="3460883"/>
            <a:ext cx="1755998" cy="919202"/>
          </a:xfrm>
          <a:prstGeom prst="rect">
            <a:avLst/>
          </a:prstGeom>
          <a:solidFill>
            <a:schemeClr val="tx1">
              <a:lumMod val="75000"/>
              <a:lumOff val="25000"/>
            </a:schemeClr>
          </a:solidFill>
        </p:spPr>
        <p:txBody>
          <a:bodyPr vert="horz" lIns="91440" tIns="18288" rIns="91440"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1600" b="1" dirty="0">
                <a:solidFill>
                  <a:schemeClr val="bg1"/>
                </a:solidFill>
                <a:effectLst>
                  <a:outerShdw blurRad="38100" dist="38100" dir="2700000" algn="tl">
                    <a:srgbClr val="000000">
                      <a:alpha val="43137"/>
                    </a:srgbClr>
                  </a:outerShdw>
                </a:effectLst>
                <a:latin typeface="+mn-lt"/>
              </a:rPr>
              <a:t>STATIC 60/40*</a:t>
            </a:r>
          </a:p>
          <a:p>
            <a:pPr algn="ctr">
              <a:lnSpc>
                <a:spcPct val="100000"/>
              </a:lnSpc>
            </a:pPr>
            <a:r>
              <a:rPr lang="en-US" sz="1600" b="1" dirty="0">
                <a:solidFill>
                  <a:schemeClr val="bg1"/>
                </a:solidFill>
                <a:effectLst>
                  <a:outerShdw blurRad="38100" dist="38100" dir="2700000" algn="tl">
                    <a:srgbClr val="000000">
                      <a:alpha val="43137"/>
                    </a:srgbClr>
                  </a:outerShdw>
                </a:effectLst>
                <a:latin typeface="+mn-lt"/>
              </a:rPr>
              <a:t>+12.50%/yr.</a:t>
            </a:r>
          </a:p>
        </p:txBody>
      </p:sp>
      <p:sp>
        <p:nvSpPr>
          <p:cNvPr id="12" name="Title 1">
            <a:extLst>
              <a:ext uri="{FF2B5EF4-FFF2-40B4-BE49-F238E27FC236}">
                <a16:creationId xmlns:a16="http://schemas.microsoft.com/office/drawing/2014/main" id="{B6DD9953-9E2E-4CDD-AB94-DD499B2D7BF3}"/>
              </a:ext>
            </a:extLst>
          </p:cNvPr>
          <p:cNvSpPr txBox="1">
            <a:spLocks/>
          </p:cNvSpPr>
          <p:nvPr/>
        </p:nvSpPr>
        <p:spPr>
          <a:xfrm>
            <a:off x="10234423" y="1841344"/>
            <a:ext cx="1755998" cy="919202"/>
          </a:xfrm>
          <a:prstGeom prst="rect">
            <a:avLst/>
          </a:prstGeom>
          <a:solidFill>
            <a:srgbClr val="1A2168"/>
          </a:solidFill>
          <a:ln w="127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600" b="1" dirty="0">
                <a:solidFill>
                  <a:schemeClr val="bg1"/>
                </a:solidFill>
                <a:effectLst>
                  <a:outerShdw blurRad="38100" dist="38100" dir="2700000" algn="tl">
                    <a:srgbClr val="000000">
                      <a:alpha val="43137"/>
                    </a:srgbClr>
                  </a:outerShdw>
                </a:effectLst>
                <a:latin typeface="+mn-lt"/>
              </a:rPr>
              <a:t>S&amp;P 500 Total Return Index*</a:t>
            </a:r>
          </a:p>
          <a:p>
            <a:pPr algn="ctr">
              <a:lnSpc>
                <a:spcPct val="100000"/>
              </a:lnSpc>
            </a:pPr>
            <a:r>
              <a:rPr lang="en-US" sz="1600" b="1" dirty="0">
                <a:solidFill>
                  <a:schemeClr val="bg1"/>
                </a:solidFill>
                <a:effectLst>
                  <a:outerShdw blurRad="38100" dist="38100" dir="2700000" algn="tl">
                    <a:srgbClr val="000000">
                      <a:alpha val="43137"/>
                    </a:srgbClr>
                  </a:outerShdw>
                </a:effectLst>
                <a:latin typeface="+mn-lt"/>
              </a:rPr>
              <a:t>+18.30%/yr.</a:t>
            </a:r>
          </a:p>
        </p:txBody>
      </p:sp>
      <p:sp>
        <p:nvSpPr>
          <p:cNvPr id="7" name="Rectangle 6">
            <a:extLst>
              <a:ext uri="{FF2B5EF4-FFF2-40B4-BE49-F238E27FC236}">
                <a16:creationId xmlns:a16="http://schemas.microsoft.com/office/drawing/2014/main" id="{FD1F6D5C-B1BB-4BC0-BDD9-496D23C2B298}"/>
              </a:ext>
            </a:extLst>
          </p:cNvPr>
          <p:cNvSpPr/>
          <p:nvPr/>
        </p:nvSpPr>
        <p:spPr>
          <a:xfrm>
            <a:off x="0" y="6238542"/>
            <a:ext cx="12072395" cy="600164"/>
          </a:xfrm>
          <a:prstGeom prst="rect">
            <a:avLst/>
          </a:prstGeom>
        </p:spPr>
        <p:txBody>
          <a:bodyPr wrap="square" bIns="0">
            <a:spAutoFit/>
          </a:bodyPr>
          <a:lstStyle/>
          <a:p>
            <a:r>
              <a:rPr lang="en-US" sz="900" dirty="0">
                <a:solidFill>
                  <a:srgbClr val="000000"/>
                </a:solidFill>
                <a:latin typeface="Trebuchet MS" panose="020B0603020202020204" pitchFamily="34" charset="0"/>
              </a:rPr>
              <a:t>The S&amp;P 500 Total Return Index is the price return of the Standard &amp; Poor's 500 Index, including daily reinvestment of dividends. It generally represents the aggregate price changes in the largest 500 US publicly traded companies, in addition to the reinvestment of the dividends that those companies pay. </a:t>
            </a:r>
            <a:r>
              <a:rPr lang="en-US" sz="900" dirty="0">
                <a:latin typeface="Trebuchet MS" panose="020B0603020202020204" pitchFamily="34" charset="0"/>
              </a:rPr>
              <a:t>The Barclays US Aggregate Bond Index is a broad-based benchmark that measures the investment grade, US dollar-denominated, fixed-rate taxable bond market including Treasuries, government-related, corporate and other securities. The STATIC 60/40 Portfolio consists of a 60% allocation to the S&amp;P Total Return Index, and a 40% allocation to the Barclays Aggregate Bond Index. Historical returns data has been compiled using price data provided by exchanges and not from actual accounts, and should therefore be considered to be hypothetical. Past performance is no guarantee of future results.</a:t>
            </a:r>
          </a:p>
        </p:txBody>
      </p:sp>
    </p:spTree>
    <p:extLst>
      <p:ext uri="{BB962C8B-B14F-4D97-AF65-F5344CB8AC3E}">
        <p14:creationId xmlns:p14="http://schemas.microsoft.com/office/powerpoint/2010/main" val="1675465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5F9E982-0DEB-4EEF-B6D0-01A6421BFE1F}"/>
              </a:ext>
            </a:extLst>
          </p:cNvPr>
          <p:cNvSpPr txBox="1">
            <a:spLocks/>
          </p:cNvSpPr>
          <p:nvPr/>
        </p:nvSpPr>
        <p:spPr>
          <a:xfrm>
            <a:off x="1753843" y="201031"/>
            <a:ext cx="6688821" cy="2027263"/>
          </a:xfrm>
          <a:prstGeom prst="rect">
            <a:avLst/>
          </a:prstGeom>
          <a:no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800"/>
              </a:lnSpc>
            </a:pPr>
            <a:r>
              <a:rPr lang="en-US" sz="2000" b="1" dirty="0">
                <a:solidFill>
                  <a:schemeClr val="tx1">
                    <a:lumMod val="65000"/>
                    <a:lumOff val="35000"/>
                  </a:schemeClr>
                </a:solidFill>
                <a:latin typeface="+mn-lt"/>
              </a:rPr>
              <a:t>As you can see, STATIC risk management would have supplied too little protection in the bad times, but too much in the good times. The goal of Dynamic Risk Management is to apply more </a:t>
            </a:r>
          </a:p>
          <a:p>
            <a:pPr>
              <a:lnSpc>
                <a:spcPts val="2800"/>
              </a:lnSpc>
            </a:pPr>
            <a:r>
              <a:rPr lang="en-US" sz="2000" b="1" dirty="0">
                <a:solidFill>
                  <a:schemeClr val="tx1">
                    <a:lumMod val="65000"/>
                    <a:lumOff val="35000"/>
                  </a:schemeClr>
                </a:solidFill>
                <a:latin typeface="+mn-lt"/>
              </a:rPr>
              <a:t>in the bad times - when need is greatest - and less in </a:t>
            </a:r>
          </a:p>
          <a:p>
            <a:pPr>
              <a:lnSpc>
                <a:spcPts val="2800"/>
              </a:lnSpc>
            </a:pPr>
            <a:r>
              <a:rPr lang="en-US" sz="2000" b="1" dirty="0">
                <a:solidFill>
                  <a:schemeClr val="tx1">
                    <a:lumMod val="65000"/>
                    <a:lumOff val="35000"/>
                  </a:schemeClr>
                </a:solidFill>
                <a:latin typeface="+mn-lt"/>
              </a:rPr>
              <a:t>the good times - when the need is reduced.</a:t>
            </a:r>
          </a:p>
        </p:txBody>
      </p:sp>
      <p:sp>
        <p:nvSpPr>
          <p:cNvPr id="9" name="Title 1">
            <a:extLst>
              <a:ext uri="{FF2B5EF4-FFF2-40B4-BE49-F238E27FC236}">
                <a16:creationId xmlns:a16="http://schemas.microsoft.com/office/drawing/2014/main" id="{3A72C2F3-ABCE-45CB-A598-D82EF7359DDA}"/>
              </a:ext>
            </a:extLst>
          </p:cNvPr>
          <p:cNvSpPr txBox="1">
            <a:spLocks/>
          </p:cNvSpPr>
          <p:nvPr/>
        </p:nvSpPr>
        <p:spPr>
          <a:xfrm>
            <a:off x="4583575" y="4848554"/>
            <a:ext cx="6724666" cy="1059730"/>
          </a:xfrm>
          <a:prstGeom prst="rect">
            <a:avLst/>
          </a:prstGeom>
          <a:no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400" b="1" dirty="0">
                <a:solidFill>
                  <a:schemeClr val="bg1"/>
                </a:solidFill>
                <a:latin typeface="+mn-lt"/>
              </a:rPr>
              <a:t>STATIC 60/40 Portfolio* vs. S&amp;P 500 Total Return Index*</a:t>
            </a:r>
          </a:p>
          <a:p>
            <a:pPr algn="ctr">
              <a:lnSpc>
                <a:spcPct val="100000"/>
              </a:lnSpc>
            </a:pPr>
            <a:r>
              <a:rPr lang="en-US" sz="1800" b="1" dirty="0">
                <a:solidFill>
                  <a:schemeClr val="bg1"/>
                </a:solidFill>
                <a:latin typeface="+mn-lt"/>
              </a:rPr>
              <a:t>March 9, 2009 – June 29, 2018</a:t>
            </a:r>
          </a:p>
        </p:txBody>
      </p:sp>
      <p:sp>
        <p:nvSpPr>
          <p:cNvPr id="15" name="Title 1">
            <a:extLst>
              <a:ext uri="{FF2B5EF4-FFF2-40B4-BE49-F238E27FC236}">
                <a16:creationId xmlns:a16="http://schemas.microsoft.com/office/drawing/2014/main" id="{6EC0C76E-BA5E-4B5E-B7AC-0ACB19FACFA2}"/>
              </a:ext>
            </a:extLst>
          </p:cNvPr>
          <p:cNvSpPr txBox="1">
            <a:spLocks/>
          </p:cNvSpPr>
          <p:nvPr/>
        </p:nvSpPr>
        <p:spPr>
          <a:xfrm>
            <a:off x="10234423" y="3460883"/>
            <a:ext cx="1755998" cy="919202"/>
          </a:xfrm>
          <a:prstGeom prst="rect">
            <a:avLst/>
          </a:prstGeom>
          <a:solidFill>
            <a:schemeClr val="tx1">
              <a:lumMod val="75000"/>
              <a:lumOff val="25000"/>
            </a:schemeClr>
          </a:solidFill>
        </p:spPr>
        <p:txBody>
          <a:bodyPr vert="horz" lIns="91440" tIns="18288" rIns="91440"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1600" b="1" dirty="0">
                <a:solidFill>
                  <a:schemeClr val="bg1"/>
                </a:solidFill>
                <a:effectLst>
                  <a:outerShdw blurRad="38100" dist="38100" dir="2700000" algn="tl">
                    <a:srgbClr val="000000">
                      <a:alpha val="43137"/>
                    </a:srgbClr>
                  </a:outerShdw>
                </a:effectLst>
                <a:latin typeface="+mn-lt"/>
              </a:rPr>
              <a:t>STATIC 60/40*</a:t>
            </a:r>
          </a:p>
          <a:p>
            <a:pPr algn="ctr">
              <a:lnSpc>
                <a:spcPct val="100000"/>
              </a:lnSpc>
            </a:pPr>
            <a:r>
              <a:rPr lang="en-US" sz="1600" b="1" dirty="0">
                <a:solidFill>
                  <a:schemeClr val="bg1"/>
                </a:solidFill>
                <a:effectLst>
                  <a:outerShdw blurRad="38100" dist="38100" dir="2700000" algn="tl">
                    <a:srgbClr val="000000">
                      <a:alpha val="43137"/>
                    </a:srgbClr>
                  </a:outerShdw>
                </a:effectLst>
                <a:latin typeface="+mn-lt"/>
              </a:rPr>
              <a:t>+12.50%/yr.</a:t>
            </a:r>
          </a:p>
        </p:txBody>
      </p:sp>
      <p:sp>
        <p:nvSpPr>
          <p:cNvPr id="16" name="Title 1">
            <a:extLst>
              <a:ext uri="{FF2B5EF4-FFF2-40B4-BE49-F238E27FC236}">
                <a16:creationId xmlns:a16="http://schemas.microsoft.com/office/drawing/2014/main" id="{5FF9B2A7-86F8-4A0F-99B5-7CA574C4062B}"/>
              </a:ext>
            </a:extLst>
          </p:cNvPr>
          <p:cNvSpPr txBox="1">
            <a:spLocks/>
          </p:cNvSpPr>
          <p:nvPr/>
        </p:nvSpPr>
        <p:spPr>
          <a:xfrm>
            <a:off x="10234423" y="1841344"/>
            <a:ext cx="1755998" cy="919202"/>
          </a:xfrm>
          <a:prstGeom prst="rect">
            <a:avLst/>
          </a:prstGeom>
          <a:solidFill>
            <a:srgbClr val="1A2168"/>
          </a:solidFill>
          <a:ln w="127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600" b="1" dirty="0">
                <a:solidFill>
                  <a:schemeClr val="bg1"/>
                </a:solidFill>
                <a:effectLst>
                  <a:outerShdw blurRad="38100" dist="38100" dir="2700000" algn="tl">
                    <a:srgbClr val="000000">
                      <a:alpha val="43137"/>
                    </a:srgbClr>
                  </a:outerShdw>
                </a:effectLst>
                <a:latin typeface="+mn-lt"/>
              </a:rPr>
              <a:t>S&amp;P 500 Total Return Index*</a:t>
            </a:r>
          </a:p>
          <a:p>
            <a:pPr algn="ctr">
              <a:lnSpc>
                <a:spcPct val="100000"/>
              </a:lnSpc>
            </a:pPr>
            <a:r>
              <a:rPr lang="en-US" sz="1600" b="1" dirty="0">
                <a:solidFill>
                  <a:schemeClr val="bg1"/>
                </a:solidFill>
                <a:effectLst>
                  <a:outerShdw blurRad="38100" dist="38100" dir="2700000" algn="tl">
                    <a:srgbClr val="000000">
                      <a:alpha val="43137"/>
                    </a:srgbClr>
                  </a:outerShdw>
                </a:effectLst>
                <a:latin typeface="+mn-lt"/>
              </a:rPr>
              <a:t>+18.30%/yr.</a:t>
            </a:r>
          </a:p>
        </p:txBody>
      </p:sp>
      <p:sp>
        <p:nvSpPr>
          <p:cNvPr id="7" name="Rectangle 6">
            <a:extLst>
              <a:ext uri="{FF2B5EF4-FFF2-40B4-BE49-F238E27FC236}">
                <a16:creationId xmlns:a16="http://schemas.microsoft.com/office/drawing/2014/main" id="{4040B923-5B2C-4AEC-91C1-C703E6A6A75A}"/>
              </a:ext>
            </a:extLst>
          </p:cNvPr>
          <p:cNvSpPr/>
          <p:nvPr/>
        </p:nvSpPr>
        <p:spPr>
          <a:xfrm>
            <a:off x="0" y="6238542"/>
            <a:ext cx="12072395" cy="600164"/>
          </a:xfrm>
          <a:prstGeom prst="rect">
            <a:avLst/>
          </a:prstGeom>
        </p:spPr>
        <p:txBody>
          <a:bodyPr wrap="square" bIns="0">
            <a:spAutoFit/>
          </a:bodyPr>
          <a:lstStyle/>
          <a:p>
            <a:r>
              <a:rPr lang="en-US" sz="900" dirty="0">
                <a:solidFill>
                  <a:srgbClr val="000000"/>
                </a:solidFill>
                <a:latin typeface="Trebuchet MS" panose="020B0603020202020204" pitchFamily="34" charset="0"/>
              </a:rPr>
              <a:t>The S&amp;P 500 Total Return Index is the price return of the Standard &amp; Poor's 500 Index, including daily reinvestment of dividends. It generally represents the aggregate price changes in the largest 500 US publicly traded companies, in addition to the reinvestment of the dividends that those companies pay. </a:t>
            </a:r>
            <a:r>
              <a:rPr lang="en-US" sz="900" dirty="0">
                <a:latin typeface="Trebuchet MS" panose="020B0603020202020204" pitchFamily="34" charset="0"/>
              </a:rPr>
              <a:t>The Barclays US Aggregate Bond Index is a broad-based benchmark that measures the investment grade, US dollar-denominated, fixed-rate taxable bond market including Treasuries, government-related, corporate and other securities. The STATIC 60/40 Portfolio consists of a 60% allocation to the S&amp;P Total Return Index, and a 40% allocation to the Barclays Aggregate Bond Index. Historical returns data has been compiled using price data provided by exchanges and not from actual accounts, and should therefore be considered to be hypothetical. Past performance is no guarantee of future results.</a:t>
            </a:r>
          </a:p>
        </p:txBody>
      </p:sp>
    </p:spTree>
    <p:extLst>
      <p:ext uri="{BB962C8B-B14F-4D97-AF65-F5344CB8AC3E}">
        <p14:creationId xmlns:p14="http://schemas.microsoft.com/office/powerpoint/2010/main" val="1330801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BB1E408-5947-41F6-8930-870BE45B44CE}"/>
              </a:ext>
            </a:extLst>
          </p:cNvPr>
          <p:cNvSpPr txBox="1">
            <a:spLocks/>
          </p:cNvSpPr>
          <p:nvPr/>
        </p:nvSpPr>
        <p:spPr>
          <a:xfrm>
            <a:off x="8591089" y="200025"/>
            <a:ext cx="3410412" cy="2371726"/>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2700000" scaled="1"/>
            <a:tileRect/>
          </a:gradFill>
          <a:ln w="12700">
            <a:solidFill>
              <a:schemeClr val="tx1">
                <a:lumMod val="95000"/>
                <a:lumOff val="5000"/>
              </a:schemeClr>
            </a:solidFill>
          </a:ln>
          <a:effectLst>
            <a:outerShdw blurRad="50800" dist="38100" dir="5400000" algn="t" rotWithShape="0">
              <a:prstClr val="black">
                <a:alpha val="40000"/>
              </a:prstClr>
            </a:outerShdw>
          </a:effectLst>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400" b="1" dirty="0">
                <a:solidFill>
                  <a:schemeClr val="bg1"/>
                </a:solidFill>
                <a:latin typeface="+mn-lt"/>
              </a:rPr>
              <a:t>So the obvious question is, how can you accurately identify the conditions at which more or less risk management should be applied?</a:t>
            </a:r>
          </a:p>
        </p:txBody>
      </p:sp>
    </p:spTree>
    <p:extLst>
      <p:ext uri="{BB962C8B-B14F-4D97-AF65-F5344CB8AC3E}">
        <p14:creationId xmlns:p14="http://schemas.microsoft.com/office/powerpoint/2010/main" val="2381199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57176F-E8C2-4350-B943-BC8C06CD8F8E}"/>
              </a:ext>
            </a:extLst>
          </p:cNvPr>
          <p:cNvSpPr txBox="1">
            <a:spLocks/>
          </p:cNvSpPr>
          <p:nvPr/>
        </p:nvSpPr>
        <p:spPr>
          <a:xfrm>
            <a:off x="684863" y="1441121"/>
            <a:ext cx="6630335" cy="1481387"/>
          </a:xfrm>
          <a:prstGeom prst="rect">
            <a:avLst/>
          </a:prstGeom>
          <a:no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600" b="1" dirty="0">
                <a:solidFill>
                  <a:schemeClr val="tx1">
                    <a:lumMod val="65000"/>
                    <a:lumOff val="35000"/>
                  </a:schemeClr>
                </a:solidFill>
                <a:latin typeface="+mn-lt"/>
              </a:rPr>
              <a:t>This method combines a quantitative, fact-based assessment of three different market timeframes to determine overall market health.</a:t>
            </a:r>
          </a:p>
        </p:txBody>
      </p:sp>
      <p:sp>
        <p:nvSpPr>
          <p:cNvPr id="5" name="Title 1">
            <a:extLst>
              <a:ext uri="{FF2B5EF4-FFF2-40B4-BE49-F238E27FC236}">
                <a16:creationId xmlns:a16="http://schemas.microsoft.com/office/drawing/2014/main" id="{8BB1E408-5947-41F6-8930-870BE45B44CE}"/>
              </a:ext>
            </a:extLst>
          </p:cNvPr>
          <p:cNvSpPr txBox="1">
            <a:spLocks/>
          </p:cNvSpPr>
          <p:nvPr/>
        </p:nvSpPr>
        <p:spPr>
          <a:xfrm>
            <a:off x="0" y="467360"/>
            <a:ext cx="7975600" cy="723104"/>
          </a:xfrm>
          <a:prstGeom prst="rect">
            <a:avLst/>
          </a:prstGeom>
          <a:solidFill>
            <a:srgbClr val="321345"/>
          </a:solidFill>
          <a:ln w="25400">
            <a:noFill/>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600" b="1" dirty="0">
                <a:solidFill>
                  <a:schemeClr val="bg1"/>
                </a:solidFill>
                <a:latin typeface="+mn-lt"/>
              </a:rPr>
              <a:t>One way is the Market Condition Identification method.</a:t>
            </a:r>
          </a:p>
        </p:txBody>
      </p:sp>
      <p:sp>
        <p:nvSpPr>
          <p:cNvPr id="7" name="Title 1">
            <a:extLst>
              <a:ext uri="{FF2B5EF4-FFF2-40B4-BE49-F238E27FC236}">
                <a16:creationId xmlns:a16="http://schemas.microsoft.com/office/drawing/2014/main" id="{07709EE2-E913-45CA-9B38-B50E6C9E297A}"/>
              </a:ext>
            </a:extLst>
          </p:cNvPr>
          <p:cNvSpPr txBox="1">
            <a:spLocks/>
          </p:cNvSpPr>
          <p:nvPr/>
        </p:nvSpPr>
        <p:spPr>
          <a:xfrm>
            <a:off x="674703" y="3122365"/>
            <a:ext cx="5735026" cy="1734115"/>
          </a:xfrm>
          <a:prstGeom prst="rect">
            <a:avLst/>
          </a:prstGeom>
          <a:noFill/>
          <a:ln w="12700">
            <a:noFill/>
          </a:ln>
          <a:effectLst/>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74320" indent="-571500">
              <a:lnSpc>
                <a:spcPct val="150000"/>
              </a:lnSpc>
              <a:buClr>
                <a:srgbClr val="FFC000"/>
              </a:buClr>
              <a:buSzPct val="100000"/>
              <a:buFont typeface="Arial" panose="020B0604020202020204" pitchFamily="34" charset="0"/>
              <a:buChar char="•"/>
            </a:pPr>
            <a:r>
              <a:rPr lang="en-US" sz="2600" b="1" dirty="0">
                <a:solidFill>
                  <a:schemeClr val="tx1">
                    <a:lumMod val="65000"/>
                    <a:lumOff val="35000"/>
                  </a:schemeClr>
                </a:solidFill>
                <a:latin typeface="+mn-lt"/>
              </a:rPr>
              <a:t>Short-term (weeks-to-months)</a:t>
            </a:r>
          </a:p>
          <a:p>
            <a:pPr marL="274320" indent="-571500">
              <a:lnSpc>
                <a:spcPct val="150000"/>
              </a:lnSpc>
              <a:buClr>
                <a:srgbClr val="FFC000"/>
              </a:buClr>
              <a:buSzPct val="100000"/>
              <a:buFont typeface="Arial" panose="020B0604020202020204" pitchFamily="34" charset="0"/>
              <a:buChar char="•"/>
            </a:pPr>
            <a:r>
              <a:rPr lang="en-US" sz="2600" b="1" dirty="0">
                <a:solidFill>
                  <a:schemeClr val="tx1">
                    <a:lumMod val="65000"/>
                    <a:lumOff val="35000"/>
                  </a:schemeClr>
                </a:solidFill>
                <a:latin typeface="+mn-lt"/>
              </a:rPr>
              <a:t>Medium-term (quarter-by-quarter)</a:t>
            </a:r>
          </a:p>
          <a:p>
            <a:pPr marL="274320" indent="-571500">
              <a:lnSpc>
                <a:spcPct val="150000"/>
              </a:lnSpc>
              <a:buClr>
                <a:srgbClr val="FFC000"/>
              </a:buClr>
              <a:buSzPct val="100000"/>
              <a:buFont typeface="Arial" panose="020B0604020202020204" pitchFamily="34" charset="0"/>
              <a:buChar char="•"/>
            </a:pPr>
            <a:r>
              <a:rPr lang="en-US" sz="2600" b="1" dirty="0">
                <a:solidFill>
                  <a:schemeClr val="tx1">
                    <a:lumMod val="65000"/>
                    <a:lumOff val="35000"/>
                  </a:schemeClr>
                </a:solidFill>
                <a:latin typeface="+mn-lt"/>
              </a:rPr>
              <a:t>Long-term (months-to-years)</a:t>
            </a:r>
          </a:p>
        </p:txBody>
      </p:sp>
    </p:spTree>
    <p:extLst>
      <p:ext uri="{BB962C8B-B14F-4D97-AF65-F5344CB8AC3E}">
        <p14:creationId xmlns:p14="http://schemas.microsoft.com/office/powerpoint/2010/main" val="2425215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42DA32-8499-438A-BA33-379DAE48478A}"/>
              </a:ext>
            </a:extLst>
          </p:cNvPr>
          <p:cNvSpPr txBox="1">
            <a:spLocks/>
          </p:cNvSpPr>
          <p:nvPr/>
        </p:nvSpPr>
        <p:spPr>
          <a:xfrm>
            <a:off x="605976" y="637820"/>
            <a:ext cx="6910769" cy="1291578"/>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chemeClr val="tx1">
                    <a:lumMod val="65000"/>
                    <a:lumOff val="35000"/>
                  </a:schemeClr>
                </a:solidFill>
                <a:latin typeface="+mn-lt"/>
              </a:rPr>
              <a:t>The sum of positive timeframes determines the Market Condition reading:</a:t>
            </a:r>
          </a:p>
        </p:txBody>
      </p:sp>
      <p:grpSp>
        <p:nvGrpSpPr>
          <p:cNvPr id="2" name="Group 1">
            <a:extLst>
              <a:ext uri="{FF2B5EF4-FFF2-40B4-BE49-F238E27FC236}">
                <a16:creationId xmlns:a16="http://schemas.microsoft.com/office/drawing/2014/main" id="{AA52BBDA-B12D-425C-9528-99C2D57D34AE}"/>
              </a:ext>
            </a:extLst>
          </p:cNvPr>
          <p:cNvGrpSpPr/>
          <p:nvPr/>
        </p:nvGrpSpPr>
        <p:grpSpPr>
          <a:xfrm>
            <a:off x="13378" y="1722160"/>
            <a:ext cx="7843102" cy="1044804"/>
            <a:chOff x="2301709" y="1291578"/>
            <a:chExt cx="7843102" cy="1044804"/>
          </a:xfrm>
        </p:grpSpPr>
        <p:sp>
          <p:nvSpPr>
            <p:cNvPr id="5" name="Title 1">
              <a:extLst>
                <a:ext uri="{FF2B5EF4-FFF2-40B4-BE49-F238E27FC236}">
                  <a16:creationId xmlns:a16="http://schemas.microsoft.com/office/drawing/2014/main" id="{90BE8DD1-9CF9-40F0-9792-CE6785DFE497}"/>
                </a:ext>
              </a:extLst>
            </p:cNvPr>
            <p:cNvSpPr txBox="1">
              <a:spLocks/>
            </p:cNvSpPr>
            <p:nvPr/>
          </p:nvSpPr>
          <p:spPr>
            <a:xfrm>
              <a:off x="2301709" y="1291578"/>
              <a:ext cx="7843102" cy="10448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200" b="1" dirty="0">
                  <a:solidFill>
                    <a:schemeClr val="tx1">
                      <a:lumMod val="65000"/>
                      <a:lumOff val="35000"/>
                    </a:schemeClr>
                  </a:solidFill>
                  <a:latin typeface="+mn-lt"/>
                </a:rPr>
                <a:t>NEGATIVE, NEUTRAL or POSITIVE</a:t>
              </a:r>
            </a:p>
          </p:txBody>
        </p:sp>
        <p:sp>
          <p:nvSpPr>
            <p:cNvPr id="6" name="Rectangle 5">
              <a:extLst>
                <a:ext uri="{FF2B5EF4-FFF2-40B4-BE49-F238E27FC236}">
                  <a16:creationId xmlns:a16="http://schemas.microsoft.com/office/drawing/2014/main" id="{CAD604AC-36BD-4B62-A7D6-A2ABA61585DA}"/>
                </a:ext>
              </a:extLst>
            </p:cNvPr>
            <p:cNvSpPr/>
            <p:nvPr/>
          </p:nvSpPr>
          <p:spPr>
            <a:xfrm>
              <a:off x="3440783" y="2061613"/>
              <a:ext cx="1649693" cy="22417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0ECB62-251A-40E3-8877-0662E0FBCF36}"/>
                </a:ext>
              </a:extLst>
            </p:cNvPr>
            <p:cNvSpPr/>
            <p:nvPr/>
          </p:nvSpPr>
          <p:spPr>
            <a:xfrm>
              <a:off x="5337147" y="2064469"/>
              <a:ext cx="1555423" cy="211371"/>
            </a:xfrm>
            <a:prstGeom prst="rect">
              <a:avLst/>
            </a:prstGeom>
            <a:solidFill>
              <a:srgbClr val="FCF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52097F8-F486-493B-8640-FAE4EF400592}"/>
                </a:ext>
              </a:extLst>
            </p:cNvPr>
            <p:cNvSpPr/>
            <p:nvPr/>
          </p:nvSpPr>
          <p:spPr>
            <a:xfrm>
              <a:off x="7448750" y="2064469"/>
              <a:ext cx="1555422" cy="21136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890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78A85A-B03D-4FD2-86AF-78462CBCE4E6}"/>
              </a:ext>
            </a:extLst>
          </p:cNvPr>
          <p:cNvSpPr txBox="1">
            <a:spLocks/>
          </p:cNvSpPr>
          <p:nvPr/>
        </p:nvSpPr>
        <p:spPr>
          <a:xfrm>
            <a:off x="518982" y="1076720"/>
            <a:ext cx="5539947" cy="1827116"/>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br>
              <a:rPr lang="en-US" sz="900" b="1" dirty="0">
                <a:solidFill>
                  <a:schemeClr val="tx1">
                    <a:lumMod val="75000"/>
                    <a:lumOff val="25000"/>
                  </a:schemeClr>
                </a:solidFill>
              </a:rPr>
            </a:br>
            <a:r>
              <a:rPr lang="en-US" sz="2600" b="1" dirty="0">
                <a:solidFill>
                  <a:schemeClr val="bg1"/>
                </a:solidFill>
                <a:latin typeface="+mn-lt"/>
              </a:rPr>
              <a:t>“The essence of investment management is the management of risk, not the management of returns.”</a:t>
            </a:r>
          </a:p>
          <a:p>
            <a:pPr algn="ctr">
              <a:lnSpc>
                <a:spcPct val="120000"/>
              </a:lnSpc>
            </a:pPr>
            <a:endParaRPr lang="en-US" sz="2600" b="1" dirty="0">
              <a:solidFill>
                <a:schemeClr val="tx1">
                  <a:lumMod val="75000"/>
                  <a:lumOff val="25000"/>
                </a:schemeClr>
              </a:solidFill>
              <a:latin typeface="+mn-lt"/>
            </a:endParaRPr>
          </a:p>
        </p:txBody>
      </p:sp>
      <p:sp>
        <p:nvSpPr>
          <p:cNvPr id="6" name="Title 1">
            <a:extLst>
              <a:ext uri="{FF2B5EF4-FFF2-40B4-BE49-F238E27FC236}">
                <a16:creationId xmlns:a16="http://schemas.microsoft.com/office/drawing/2014/main" id="{B5F22321-529A-4E7D-922C-33167FEA71CD}"/>
              </a:ext>
            </a:extLst>
          </p:cNvPr>
          <p:cNvSpPr txBox="1">
            <a:spLocks/>
          </p:cNvSpPr>
          <p:nvPr/>
        </p:nvSpPr>
        <p:spPr>
          <a:xfrm>
            <a:off x="1375714" y="2903836"/>
            <a:ext cx="4246606" cy="1365797"/>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br>
              <a:rPr lang="en-US" sz="900" b="1" dirty="0">
                <a:solidFill>
                  <a:schemeClr val="tx1">
                    <a:lumMod val="75000"/>
                    <a:lumOff val="25000"/>
                  </a:schemeClr>
                </a:solidFill>
              </a:rPr>
            </a:br>
            <a:r>
              <a:rPr lang="en-US" sz="2600" b="1" dirty="0">
                <a:solidFill>
                  <a:schemeClr val="bg1"/>
                </a:solidFill>
                <a:latin typeface="+mn-lt"/>
              </a:rPr>
              <a:t>~ Benjamin Graham</a:t>
            </a:r>
          </a:p>
          <a:p>
            <a:pPr>
              <a:lnSpc>
                <a:spcPct val="120000"/>
              </a:lnSpc>
            </a:pPr>
            <a:r>
              <a:rPr lang="en-US" sz="2600" b="1" dirty="0">
                <a:solidFill>
                  <a:schemeClr val="bg1"/>
                </a:solidFill>
                <a:latin typeface="+mn-lt"/>
              </a:rPr>
              <a:t>  “The Dean of Wall Street”</a:t>
            </a:r>
          </a:p>
        </p:txBody>
      </p:sp>
    </p:spTree>
    <p:extLst>
      <p:ext uri="{BB962C8B-B14F-4D97-AF65-F5344CB8AC3E}">
        <p14:creationId xmlns:p14="http://schemas.microsoft.com/office/powerpoint/2010/main" val="4283069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DF6D-AF0B-4371-802C-38E16DB53046}"/>
              </a:ext>
            </a:extLst>
          </p:cNvPr>
          <p:cNvSpPr txBox="1">
            <a:spLocks/>
          </p:cNvSpPr>
          <p:nvPr/>
        </p:nvSpPr>
        <p:spPr>
          <a:xfrm>
            <a:off x="1274870" y="764511"/>
            <a:ext cx="4414730" cy="892552"/>
          </a:xfrm>
          <a:prstGeom prst="rect">
            <a:avLst/>
          </a:prstGeom>
          <a:solidFill>
            <a:srgbClr val="321345"/>
          </a:solidFill>
          <a:effectLst>
            <a:outerShdw blurRad="50800" dist="38100" dir="5400000" algn="t" rotWithShape="0">
              <a:prstClr val="black">
                <a:alpha val="40000"/>
              </a:prstClr>
            </a:outerShdw>
          </a:effec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200" b="1" dirty="0">
                <a:solidFill>
                  <a:schemeClr val="bg1"/>
                </a:solidFill>
                <a:latin typeface="+mn-lt"/>
              </a:rPr>
              <a:t>Market Condition</a:t>
            </a:r>
          </a:p>
          <a:p>
            <a:pPr algn="ctr">
              <a:lnSpc>
                <a:spcPct val="100000"/>
              </a:lnSpc>
            </a:pPr>
            <a:r>
              <a:rPr lang="en-US" sz="2000" b="1" dirty="0">
                <a:solidFill>
                  <a:schemeClr val="bg1"/>
                </a:solidFill>
                <a:latin typeface="+mn-lt"/>
              </a:rPr>
              <a:t>S&amp;P 500* Jan. 1, 2001 – June 29, 2018</a:t>
            </a:r>
            <a:endParaRPr lang="en-US" sz="3600" b="1" dirty="0">
              <a:solidFill>
                <a:schemeClr val="bg1"/>
              </a:solidFill>
              <a:latin typeface="+mn-lt"/>
            </a:endParaRPr>
          </a:p>
        </p:txBody>
      </p:sp>
      <p:sp>
        <p:nvSpPr>
          <p:cNvPr id="3" name="Title 1">
            <a:extLst>
              <a:ext uri="{FF2B5EF4-FFF2-40B4-BE49-F238E27FC236}">
                <a16:creationId xmlns:a16="http://schemas.microsoft.com/office/drawing/2014/main" id="{3CBA9C38-5113-4700-A7A1-7A564FE4FACD}"/>
              </a:ext>
            </a:extLst>
          </p:cNvPr>
          <p:cNvSpPr txBox="1">
            <a:spLocks/>
          </p:cNvSpPr>
          <p:nvPr/>
        </p:nvSpPr>
        <p:spPr>
          <a:xfrm>
            <a:off x="1948075" y="1747532"/>
            <a:ext cx="3068320" cy="579108"/>
          </a:xfrm>
          <a:prstGeom prst="rect">
            <a:avLst/>
          </a:prstGeom>
          <a:solidFill>
            <a:schemeClr val="tx1">
              <a:lumMod val="65000"/>
              <a:lumOff val="35000"/>
            </a:schemeClr>
          </a:solidFill>
          <a:effectLst>
            <a:outerShdw blurRad="50800" dist="38100" dir="5400000" algn="t" rotWithShape="0">
              <a:prstClr val="black">
                <a:alpha val="40000"/>
              </a:prstClr>
            </a:outerShdw>
          </a:effectLst>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600" b="1" dirty="0">
                <a:solidFill>
                  <a:schemeClr val="bg1"/>
                </a:solidFill>
                <a:latin typeface="+mn-lt"/>
              </a:rPr>
              <a:t>SUM OF POSITIVE TIMEFRAMES</a:t>
            </a:r>
          </a:p>
          <a:p>
            <a:pPr algn="ctr">
              <a:lnSpc>
                <a:spcPct val="100000"/>
              </a:lnSpc>
            </a:pPr>
            <a:r>
              <a:rPr lang="en-US" sz="1400" b="1" dirty="0">
                <a:solidFill>
                  <a:schemeClr val="bg1"/>
                </a:solidFill>
                <a:latin typeface="+mn-lt"/>
              </a:rPr>
              <a:t>SHORT - MEDIUM - LONG</a:t>
            </a:r>
          </a:p>
        </p:txBody>
      </p:sp>
      <p:sp>
        <p:nvSpPr>
          <p:cNvPr id="4" name="Title 1">
            <a:extLst>
              <a:ext uri="{FF2B5EF4-FFF2-40B4-BE49-F238E27FC236}">
                <a16:creationId xmlns:a16="http://schemas.microsoft.com/office/drawing/2014/main" id="{FA5A4348-62EA-420E-9D14-F56F945B25A0}"/>
              </a:ext>
            </a:extLst>
          </p:cNvPr>
          <p:cNvSpPr txBox="1">
            <a:spLocks/>
          </p:cNvSpPr>
          <p:nvPr/>
        </p:nvSpPr>
        <p:spPr>
          <a:xfrm>
            <a:off x="1136342" y="6358782"/>
            <a:ext cx="6596107" cy="436880"/>
          </a:xfrm>
          <a:prstGeom prst="rect">
            <a:avLst/>
          </a:prstGeom>
          <a:noFill/>
        </p:spPr>
        <p:txBody>
          <a:bodyPr vert="horz" lIns="91440" tIns="0" rIns="9144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900" dirty="0">
                <a:solidFill>
                  <a:schemeClr val="bg1">
                    <a:lumMod val="95000"/>
                  </a:schemeClr>
                </a:solidFill>
                <a:latin typeface="Trebuchet MS" panose="020B0603020202020204" pitchFamily="34" charset="0"/>
              </a:rPr>
              <a:t>* The S&amp;P 500 is an unmanaged market capitalization-weighted index of 500 common stocks chosen for market size, liquidity, and industry group representation to represent U.S. equity performance. One cannot invest directly in an index. Past performance is no guarantee of future results.</a:t>
            </a:r>
            <a:endParaRPr lang="en-US" sz="900"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4003141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39E9-CE15-499C-A311-B86ACC4DFCE5}"/>
              </a:ext>
            </a:extLst>
          </p:cNvPr>
          <p:cNvSpPr txBox="1">
            <a:spLocks/>
          </p:cNvSpPr>
          <p:nvPr/>
        </p:nvSpPr>
        <p:spPr>
          <a:xfrm>
            <a:off x="924559" y="5325505"/>
            <a:ext cx="4218275" cy="1161134"/>
          </a:xfrm>
          <a:prstGeom prst="rect">
            <a:avLst/>
          </a:prstGeom>
          <a:solidFill>
            <a:srgbClr val="210D2D">
              <a:alpha val="63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200" b="1" dirty="0">
                <a:solidFill>
                  <a:schemeClr val="bg1"/>
                </a:solidFill>
                <a:latin typeface="+mn-lt"/>
              </a:rPr>
              <a:t>S&amp;P 500* Annual Return and Drawdown by Market Condition</a:t>
            </a:r>
          </a:p>
          <a:p>
            <a:pPr algn="ctr">
              <a:lnSpc>
                <a:spcPct val="120000"/>
              </a:lnSpc>
            </a:pPr>
            <a:r>
              <a:rPr lang="en-US" sz="1800" b="1" dirty="0">
                <a:solidFill>
                  <a:schemeClr val="bg1"/>
                </a:solidFill>
                <a:latin typeface="+mn-lt"/>
              </a:rPr>
              <a:t>January 1, 2001 through June 29, 2018</a:t>
            </a:r>
          </a:p>
        </p:txBody>
      </p:sp>
      <p:sp>
        <p:nvSpPr>
          <p:cNvPr id="3" name="Title 1">
            <a:extLst>
              <a:ext uri="{FF2B5EF4-FFF2-40B4-BE49-F238E27FC236}">
                <a16:creationId xmlns:a16="http://schemas.microsoft.com/office/drawing/2014/main" id="{CCBC30B9-9AD5-4E16-B803-3EF3C6B61FA8}"/>
              </a:ext>
            </a:extLst>
          </p:cNvPr>
          <p:cNvSpPr txBox="1">
            <a:spLocks/>
          </p:cNvSpPr>
          <p:nvPr/>
        </p:nvSpPr>
        <p:spPr>
          <a:xfrm>
            <a:off x="6016565" y="6109413"/>
            <a:ext cx="5034920" cy="603114"/>
          </a:xfrm>
          <a:prstGeom prst="rect">
            <a:avLst/>
          </a:prstGeom>
          <a:noFill/>
        </p:spPr>
        <p:txBody>
          <a:bodyPr vert="horz" lIns="91440" tIns="0" rIns="9144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900" dirty="0">
                <a:solidFill>
                  <a:schemeClr val="bg1">
                    <a:lumMod val="95000"/>
                  </a:schemeClr>
                </a:solidFill>
                <a:latin typeface="Trebuchet MS" panose="020B0603020202020204" pitchFamily="34" charset="0"/>
              </a:rPr>
              <a:t>* The S&amp;P 500 is an unmanaged market capitalization-weighted index of 500 common stocks chosen for market size, liquidity, and industry group representation to represent U.S. equity performance. One cannot invest directly in an index. CAGR = Compound Annual Growth Rate. ** Maximum Drawdown is the maximum loss from a peak to a trough of a portfolio, before a new peak is att</a:t>
            </a:r>
            <a:r>
              <a:rPr lang="en-US" sz="900" dirty="0">
                <a:solidFill>
                  <a:schemeClr val="bg1"/>
                </a:solidFill>
                <a:latin typeface="Trebuchet MS" panose="020B0603020202020204" pitchFamily="34" charset="0"/>
              </a:rPr>
              <a:t>ained. Historical returns data has been compiled using price data provided by exchanges and not from actual accounts, and should therefore be considered to be hypothetical. P</a:t>
            </a:r>
            <a:r>
              <a:rPr lang="en-US" sz="900" dirty="0">
                <a:solidFill>
                  <a:schemeClr val="bg1">
                    <a:lumMod val="95000"/>
                  </a:schemeClr>
                </a:solidFill>
                <a:latin typeface="Trebuchet MS" panose="020B0603020202020204" pitchFamily="34" charset="0"/>
              </a:rPr>
              <a:t>ast performance is no guarantee of future results.</a:t>
            </a:r>
            <a:endParaRPr lang="en-US" sz="900"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1760434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0283586-3455-4E7F-AA81-FC01AE98EC2E}"/>
              </a:ext>
            </a:extLst>
          </p:cNvPr>
          <p:cNvSpPr/>
          <p:nvPr/>
        </p:nvSpPr>
        <p:spPr>
          <a:xfrm>
            <a:off x="6339840" y="2334012"/>
            <a:ext cx="2167666" cy="3293209"/>
          </a:xfrm>
          <a:prstGeom prst="rect">
            <a:avLst/>
          </a:prstGeom>
          <a:solidFill>
            <a:schemeClr val="tx1">
              <a:lumMod val="65000"/>
              <a:lumOff val="35000"/>
            </a:schemeClr>
          </a:solidFill>
          <a:effectLst>
            <a:outerShdw blurRad="50800" dist="38100" dir="5400000" algn="t" rotWithShape="0">
              <a:prstClr val="black">
                <a:alpha val="40000"/>
              </a:prstClr>
            </a:outerShdw>
          </a:effectLst>
        </p:spPr>
        <p:txBody>
          <a:bodyPr wrap="square">
            <a:spAutoFit/>
          </a:bodyPr>
          <a:lstStyle/>
          <a:p>
            <a:pPr algn="ctr">
              <a:lnSpc>
                <a:spcPct val="100000"/>
              </a:lnSpc>
            </a:pPr>
            <a:r>
              <a:rPr lang="en-US" sz="1600" b="1" dirty="0">
                <a:solidFill>
                  <a:schemeClr val="bg1">
                    <a:lumMod val="95000"/>
                  </a:schemeClr>
                </a:solidFill>
              </a:rPr>
              <a:t>During the financial crisis of 2008-2009 the STATIC 60/40 portfolio* would have maintained its constant 60% stock allocation. Dynamic Risk Management, however, would have been heightened - i.e., in maximum risk-management mode - through the entire plunge.</a:t>
            </a:r>
          </a:p>
        </p:txBody>
      </p:sp>
      <p:sp>
        <p:nvSpPr>
          <p:cNvPr id="6" name="Title 1">
            <a:extLst>
              <a:ext uri="{FF2B5EF4-FFF2-40B4-BE49-F238E27FC236}">
                <a16:creationId xmlns:a16="http://schemas.microsoft.com/office/drawing/2014/main" id="{FCC51009-3EE2-4220-A569-99B69D305B86}"/>
              </a:ext>
            </a:extLst>
          </p:cNvPr>
          <p:cNvSpPr txBox="1">
            <a:spLocks/>
          </p:cNvSpPr>
          <p:nvPr/>
        </p:nvSpPr>
        <p:spPr>
          <a:xfrm>
            <a:off x="799976" y="782704"/>
            <a:ext cx="4257102" cy="707886"/>
          </a:xfrm>
          <a:prstGeom prst="rect">
            <a:avLst/>
          </a:prstGeom>
          <a:solidFill>
            <a:srgbClr val="321345"/>
          </a:solidFill>
          <a:effectLst>
            <a:outerShdw blurRad="50800" dist="38100" dir="5400000" algn="t" rotWithShape="0">
              <a:prstClr val="black">
                <a:alpha val="40000"/>
              </a:prstClr>
            </a:outerShdw>
          </a:effec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400" b="1" dirty="0">
                <a:solidFill>
                  <a:schemeClr val="bg1"/>
                </a:solidFill>
                <a:latin typeface="+mn-lt"/>
              </a:rPr>
              <a:t>Market Condition</a:t>
            </a:r>
          </a:p>
          <a:p>
            <a:pPr algn="ctr">
              <a:lnSpc>
                <a:spcPct val="100000"/>
              </a:lnSpc>
            </a:pPr>
            <a:r>
              <a:rPr lang="en-US" sz="1600" b="1" dirty="0">
                <a:solidFill>
                  <a:schemeClr val="bg1"/>
                </a:solidFill>
                <a:latin typeface="+mn-lt"/>
              </a:rPr>
              <a:t>S&amp;P 500 2001 – June 29, 2018</a:t>
            </a:r>
            <a:endParaRPr lang="en-US" sz="2800" b="1" dirty="0">
              <a:solidFill>
                <a:schemeClr val="bg1"/>
              </a:solidFill>
              <a:latin typeface="+mn-lt"/>
            </a:endParaRPr>
          </a:p>
        </p:txBody>
      </p:sp>
      <p:sp>
        <p:nvSpPr>
          <p:cNvPr id="7" name="Title 1">
            <a:extLst>
              <a:ext uri="{FF2B5EF4-FFF2-40B4-BE49-F238E27FC236}">
                <a16:creationId xmlns:a16="http://schemas.microsoft.com/office/drawing/2014/main" id="{75C823D4-75BC-4BC7-AFCB-AAFC7B636328}"/>
              </a:ext>
            </a:extLst>
          </p:cNvPr>
          <p:cNvSpPr txBox="1">
            <a:spLocks/>
          </p:cNvSpPr>
          <p:nvPr/>
        </p:nvSpPr>
        <p:spPr>
          <a:xfrm>
            <a:off x="1374025" y="1568668"/>
            <a:ext cx="2958766" cy="493812"/>
          </a:xfrm>
          <a:prstGeom prst="rect">
            <a:avLst/>
          </a:prstGeom>
          <a:solidFill>
            <a:schemeClr val="tx1">
              <a:lumMod val="65000"/>
              <a:lumOff val="35000"/>
            </a:schemeClr>
          </a:solidFill>
          <a:effectLst>
            <a:outerShdw blurRad="50800" dist="38100" dir="5400000" algn="t" rotWithShape="0">
              <a:prstClr val="black">
                <a:alpha val="40000"/>
              </a:prstClr>
            </a:outerShdw>
          </a:effectLst>
        </p:spPr>
        <p:txBody>
          <a:bodyPr vert="horz" wrap="square"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600" b="1" dirty="0">
                <a:solidFill>
                  <a:schemeClr val="bg1"/>
                </a:solidFill>
                <a:latin typeface="+mn-lt"/>
              </a:rPr>
              <a:t>SUM OF POSITIVE TIME FRAMES</a:t>
            </a:r>
          </a:p>
          <a:p>
            <a:pPr algn="ctr">
              <a:lnSpc>
                <a:spcPct val="100000"/>
              </a:lnSpc>
            </a:pPr>
            <a:r>
              <a:rPr lang="en-US" sz="1400" b="1" dirty="0">
                <a:solidFill>
                  <a:schemeClr val="bg1"/>
                </a:solidFill>
                <a:latin typeface="+mn-lt"/>
              </a:rPr>
              <a:t>SHORT - MEDIUM - LONG</a:t>
            </a:r>
          </a:p>
        </p:txBody>
      </p:sp>
      <p:sp>
        <p:nvSpPr>
          <p:cNvPr id="8" name="Title 1">
            <a:extLst>
              <a:ext uri="{FF2B5EF4-FFF2-40B4-BE49-F238E27FC236}">
                <a16:creationId xmlns:a16="http://schemas.microsoft.com/office/drawing/2014/main" id="{7C463570-F4E7-4EB1-A1E6-3FFC05922BE5}"/>
              </a:ext>
            </a:extLst>
          </p:cNvPr>
          <p:cNvSpPr txBox="1">
            <a:spLocks/>
          </p:cNvSpPr>
          <p:nvPr/>
        </p:nvSpPr>
        <p:spPr>
          <a:xfrm>
            <a:off x="132674" y="5370992"/>
            <a:ext cx="5810926" cy="1447060"/>
          </a:xfrm>
          <a:prstGeom prst="rect">
            <a:avLst/>
          </a:prstGeom>
          <a:solidFill>
            <a:srgbClr val="210D2D">
              <a:alpha val="50000"/>
            </a:srgbClr>
          </a:solidFill>
        </p:spPr>
        <p:txBody>
          <a:bodyPr vert="horz" lIns="91440" tIns="9144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00" dirty="0">
                <a:solidFill>
                  <a:schemeClr val="bg1"/>
                </a:solidFill>
                <a:latin typeface="Trebuchet MS" panose="020B0603020202020204" pitchFamily="34" charset="0"/>
              </a:rPr>
              <a:t>The STATIC 60/40 Portfolio consists of a 60% allocation to the S&amp;P Total Return Index, and a 40% allocation to the Barclays Aggregate Bond Index. The S&amp;P 500 Total Return Index is the price return of the Standard &amp; Poor's 500 Index, including daily reinvestment of dividends. It generally represents the aggregate price changes in the largest 500 US publicly traded companies, in addition to the reinvestment of the dividends that those companies pay. The Barclays US Aggregate Bond Index is a broad-based benchmark that measures the investment grade, US dollar-denominated, fixed-rate taxable bond market including Treasuries, government-related, corporate and other securities. ** The Dynamic Risk Managed Example Portfolio uses S&amp;P 500 Total Return Index during "Positive" market conditions, and a group of three Bond sector ETFs during "Neutral" and "Negative" market conditions. The Bond sectors are selected by the Multi-Sector Bond Model published by The Sherman Sheet.</a:t>
            </a:r>
            <a:r>
              <a:rPr lang="en-US" sz="600" baseline="82000" dirty="0">
                <a:solidFill>
                  <a:schemeClr val="bg1"/>
                </a:solidFill>
                <a:latin typeface="Trebuchet MS" panose="020B0603020202020204" pitchFamily="34" charset="0"/>
              </a:rPr>
              <a:t>TM  </a:t>
            </a:r>
            <a:r>
              <a:rPr lang="en-US" sz="900" dirty="0">
                <a:solidFill>
                  <a:schemeClr val="bg1"/>
                </a:solidFill>
                <a:latin typeface="Trebuchet MS" panose="020B0603020202020204" pitchFamily="34" charset="0"/>
              </a:rPr>
              <a:t>Dividends are reinvested. Returns are hypothetical and do not include any fees. Past performance is no guarantee of future results.</a:t>
            </a:r>
          </a:p>
        </p:txBody>
      </p:sp>
    </p:spTree>
    <p:extLst>
      <p:ext uri="{BB962C8B-B14F-4D97-AF65-F5344CB8AC3E}">
        <p14:creationId xmlns:p14="http://schemas.microsoft.com/office/powerpoint/2010/main" val="2290985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19BDFD-1092-4BC3-BA12-BFAD5632599D}"/>
              </a:ext>
            </a:extLst>
          </p:cNvPr>
          <p:cNvSpPr txBox="1">
            <a:spLocks/>
          </p:cNvSpPr>
          <p:nvPr/>
        </p:nvSpPr>
        <p:spPr>
          <a:xfrm>
            <a:off x="1482762" y="2711597"/>
            <a:ext cx="6513755" cy="271150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700"/>
              </a:lnSpc>
            </a:pPr>
            <a:r>
              <a:rPr lang="en-US" sz="2000" b="1" dirty="0">
                <a:solidFill>
                  <a:schemeClr val="bg1"/>
                </a:solidFill>
                <a:effectLst>
                  <a:outerShdw blurRad="38100" dist="38100" dir="2700000" algn="tl">
                    <a:srgbClr val="000000">
                      <a:alpha val="43137"/>
                    </a:srgbClr>
                  </a:outerShdw>
                </a:effectLst>
                <a:latin typeface="+mn-lt"/>
              </a:rPr>
              <a:t>Where the STATIC 60/40 portfolio* suffered a </a:t>
            </a:r>
            <a:r>
              <a:rPr lang="en-US" sz="2400" b="1" dirty="0">
                <a:solidFill>
                  <a:srgbClr val="C00000"/>
                </a:solidFill>
                <a:latin typeface="+mn-lt"/>
              </a:rPr>
              <a:t>34.7%</a:t>
            </a:r>
            <a:r>
              <a:rPr lang="en-US" sz="2000" b="1" dirty="0">
                <a:solidFill>
                  <a:schemeClr val="bg1"/>
                </a:solidFill>
                <a:effectLst>
                  <a:outerShdw blurRad="38100" dist="38100" dir="2700000" algn="tl">
                    <a:srgbClr val="000000">
                      <a:alpha val="43137"/>
                    </a:srgbClr>
                  </a:outerShdw>
                </a:effectLst>
                <a:latin typeface="+mn-lt"/>
              </a:rPr>
              <a:t> loss during this period, a Dynamic Risk Managed** strategy simply using bond holdings during neutral and negative market conditions experienced a modest </a:t>
            </a:r>
            <a:r>
              <a:rPr lang="en-US" sz="2400" b="1" dirty="0">
                <a:solidFill>
                  <a:schemeClr val="tx1">
                    <a:lumMod val="85000"/>
                    <a:lumOff val="15000"/>
                  </a:schemeClr>
                </a:solidFill>
                <a:latin typeface="+mn-lt"/>
              </a:rPr>
              <a:t>-6.77% </a:t>
            </a:r>
            <a:r>
              <a:rPr lang="en-US" sz="2000" b="1" dirty="0">
                <a:solidFill>
                  <a:schemeClr val="bg1"/>
                </a:solidFill>
                <a:effectLst>
                  <a:outerShdw blurRad="38100" dist="38100" dir="2700000" algn="tl">
                    <a:srgbClr val="000000">
                      <a:alpha val="43137"/>
                    </a:srgbClr>
                  </a:outerShdw>
                </a:effectLst>
                <a:latin typeface="+mn-lt"/>
              </a:rPr>
              <a:t>maximum decline, and actually finished the period with only a small loss of </a:t>
            </a:r>
            <a:r>
              <a:rPr lang="en-US" sz="2400" b="1" dirty="0">
                <a:solidFill>
                  <a:schemeClr val="tx1">
                    <a:lumMod val="85000"/>
                    <a:lumOff val="15000"/>
                  </a:schemeClr>
                </a:solidFill>
                <a:latin typeface="+mn-lt"/>
              </a:rPr>
              <a:t>-1.63%. </a:t>
            </a:r>
          </a:p>
        </p:txBody>
      </p:sp>
      <p:sp>
        <p:nvSpPr>
          <p:cNvPr id="10" name="Title 1">
            <a:extLst>
              <a:ext uri="{FF2B5EF4-FFF2-40B4-BE49-F238E27FC236}">
                <a16:creationId xmlns:a16="http://schemas.microsoft.com/office/drawing/2014/main" id="{9B657BFB-CBA2-46B4-A328-F5C657C7B372}"/>
              </a:ext>
            </a:extLst>
          </p:cNvPr>
          <p:cNvSpPr txBox="1">
            <a:spLocks/>
          </p:cNvSpPr>
          <p:nvPr/>
        </p:nvSpPr>
        <p:spPr>
          <a:xfrm>
            <a:off x="9276809" y="1549477"/>
            <a:ext cx="1411899" cy="989151"/>
          </a:xfrm>
          <a:prstGeom prst="rect">
            <a:avLst/>
          </a:prstGeom>
          <a:solidFill>
            <a:srgbClr val="1A2168"/>
          </a:solidFill>
          <a:ln w="12700">
            <a:noFill/>
          </a:ln>
        </p:spPr>
        <p:txBody>
          <a:bodyPr vert="horz" lIns="0" tIns="45720" rIns="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200" b="1" dirty="0">
                <a:solidFill>
                  <a:schemeClr val="bg1"/>
                </a:solidFill>
                <a:effectLst>
                  <a:outerShdw blurRad="38100" dist="38100" dir="2700000" algn="tl">
                    <a:srgbClr val="000000">
                      <a:alpha val="43137"/>
                    </a:srgbClr>
                  </a:outerShdw>
                </a:effectLst>
                <a:latin typeface="+mn-lt"/>
              </a:rPr>
              <a:t>Dynamic Risk Managed Example** </a:t>
            </a:r>
          </a:p>
          <a:p>
            <a:pPr algn="ctr">
              <a:lnSpc>
                <a:spcPct val="120000"/>
              </a:lnSpc>
            </a:pPr>
            <a:r>
              <a:rPr lang="en-US" sz="2000" b="1" dirty="0">
                <a:solidFill>
                  <a:schemeClr val="bg1"/>
                </a:solidFill>
                <a:effectLst>
                  <a:outerShdw blurRad="38100" dist="38100" dir="2700000" algn="tl">
                    <a:srgbClr val="000000">
                      <a:alpha val="43137"/>
                    </a:srgbClr>
                  </a:outerShdw>
                </a:effectLst>
                <a:latin typeface="+mn-lt"/>
              </a:rPr>
              <a:t>-6.77%</a:t>
            </a:r>
          </a:p>
          <a:p>
            <a:pPr algn="ctr">
              <a:lnSpc>
                <a:spcPct val="100000"/>
              </a:lnSpc>
            </a:pPr>
            <a:r>
              <a:rPr lang="en-US" sz="1200" b="1" dirty="0">
                <a:solidFill>
                  <a:schemeClr val="bg1"/>
                </a:solidFill>
                <a:effectLst>
                  <a:outerShdw blurRad="38100" dist="38100" dir="2700000" algn="tl">
                    <a:srgbClr val="000000">
                      <a:alpha val="43137"/>
                    </a:srgbClr>
                  </a:outerShdw>
                </a:effectLst>
                <a:latin typeface="+mn-lt"/>
              </a:rPr>
              <a:t>“max loss”</a:t>
            </a:r>
            <a:endParaRPr lang="en-US" sz="1400" b="1" dirty="0">
              <a:solidFill>
                <a:schemeClr val="bg1"/>
              </a:solidFill>
              <a:effectLst>
                <a:outerShdw blurRad="38100" dist="38100" dir="2700000" algn="tl">
                  <a:srgbClr val="000000">
                    <a:alpha val="43137"/>
                  </a:srgbClr>
                </a:outerShdw>
              </a:effectLst>
              <a:latin typeface="+mn-lt"/>
            </a:endParaRPr>
          </a:p>
        </p:txBody>
      </p:sp>
      <p:sp>
        <p:nvSpPr>
          <p:cNvPr id="11" name="Title 1">
            <a:extLst>
              <a:ext uri="{FF2B5EF4-FFF2-40B4-BE49-F238E27FC236}">
                <a16:creationId xmlns:a16="http://schemas.microsoft.com/office/drawing/2014/main" id="{78A037E5-95F0-437E-9324-1AD45D5BC5C3}"/>
              </a:ext>
            </a:extLst>
          </p:cNvPr>
          <p:cNvSpPr txBox="1">
            <a:spLocks/>
          </p:cNvSpPr>
          <p:nvPr/>
        </p:nvSpPr>
        <p:spPr>
          <a:xfrm>
            <a:off x="9276809" y="4595397"/>
            <a:ext cx="1411899" cy="989151"/>
          </a:xfrm>
          <a:prstGeom prst="rect">
            <a:avLst/>
          </a:prstGeom>
          <a:solidFill>
            <a:schemeClr val="tx1">
              <a:lumMod val="75000"/>
              <a:lumOff val="25000"/>
            </a:schemeClr>
          </a:solid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1400" b="1" dirty="0">
                <a:solidFill>
                  <a:schemeClr val="bg1"/>
                </a:solidFill>
                <a:effectLst>
                  <a:outerShdw blurRad="38100" dist="38100" dir="2700000" algn="tl">
                    <a:srgbClr val="000000">
                      <a:alpha val="43137"/>
                    </a:srgbClr>
                  </a:outerShdw>
                </a:effectLst>
                <a:latin typeface="+mn-lt"/>
              </a:rPr>
              <a:t>STATIC 60/40*</a:t>
            </a:r>
          </a:p>
          <a:p>
            <a:pPr algn="ctr">
              <a:lnSpc>
                <a:spcPct val="120000"/>
              </a:lnSpc>
            </a:pPr>
            <a:r>
              <a:rPr lang="en-US" sz="2000" b="1" dirty="0">
                <a:solidFill>
                  <a:srgbClr val="FF0000"/>
                </a:solidFill>
                <a:effectLst>
                  <a:outerShdw blurRad="38100" dist="38100" dir="2700000" algn="tl">
                    <a:srgbClr val="000000">
                      <a:alpha val="43137"/>
                    </a:srgbClr>
                  </a:outerShdw>
                </a:effectLst>
                <a:latin typeface="+mn-lt"/>
              </a:rPr>
              <a:t>-34.70%</a:t>
            </a:r>
          </a:p>
          <a:p>
            <a:pPr algn="ctr">
              <a:lnSpc>
                <a:spcPct val="120000"/>
              </a:lnSpc>
            </a:pPr>
            <a:r>
              <a:rPr lang="en-US" sz="1200" b="1" dirty="0">
                <a:solidFill>
                  <a:schemeClr val="bg1"/>
                </a:solidFill>
                <a:effectLst>
                  <a:outerShdw blurRad="38100" dist="38100" dir="2700000" algn="tl">
                    <a:srgbClr val="000000">
                      <a:alpha val="43137"/>
                    </a:srgbClr>
                  </a:outerShdw>
                </a:effectLst>
                <a:latin typeface="+mn-lt"/>
              </a:rPr>
              <a:t>“max loss”</a:t>
            </a:r>
            <a:endParaRPr lang="en-US" sz="1000" b="1" dirty="0">
              <a:solidFill>
                <a:schemeClr val="bg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716A572-F953-4B2F-B9A2-269DE8CFB32D}"/>
              </a:ext>
            </a:extLst>
          </p:cNvPr>
          <p:cNvSpPr/>
          <p:nvPr/>
        </p:nvSpPr>
        <p:spPr>
          <a:xfrm>
            <a:off x="1295374" y="232050"/>
            <a:ext cx="6396341" cy="954107"/>
          </a:xfrm>
          <a:prstGeom prst="rect">
            <a:avLst/>
          </a:prstGeom>
        </p:spPr>
        <p:txBody>
          <a:bodyPr wrap="square">
            <a:spAutoFit/>
          </a:bodyPr>
          <a:lstStyle/>
          <a:p>
            <a:pPr algn="ctr"/>
            <a:r>
              <a:rPr lang="en-US" sz="2000" b="1" dirty="0">
                <a:solidFill>
                  <a:schemeClr val="tx1">
                    <a:lumMod val="65000"/>
                    <a:lumOff val="35000"/>
                  </a:schemeClr>
                </a:solidFill>
              </a:rPr>
              <a:t>STATIC 60/40 Portfolio* vs. </a:t>
            </a:r>
          </a:p>
          <a:p>
            <a:pPr algn="ctr"/>
            <a:r>
              <a:rPr lang="en-US" sz="2000" b="1" dirty="0">
                <a:solidFill>
                  <a:schemeClr val="tx1">
                    <a:lumMod val="65000"/>
                    <a:lumOff val="35000"/>
                  </a:schemeClr>
                </a:solidFill>
              </a:rPr>
              <a:t>Dynamic Risk-Managed Example Portfolio**</a:t>
            </a:r>
          </a:p>
          <a:p>
            <a:pPr algn="ctr"/>
            <a:r>
              <a:rPr lang="en-US" sz="1600" b="1" dirty="0">
                <a:solidFill>
                  <a:schemeClr val="tx1">
                    <a:lumMod val="65000"/>
                    <a:lumOff val="35000"/>
                  </a:schemeClr>
                </a:solidFill>
              </a:rPr>
              <a:t>October 7, 2007 – March 9, 2009</a:t>
            </a:r>
          </a:p>
        </p:txBody>
      </p:sp>
      <p:sp>
        <p:nvSpPr>
          <p:cNvPr id="9" name="Rectangle 8">
            <a:extLst>
              <a:ext uri="{FF2B5EF4-FFF2-40B4-BE49-F238E27FC236}">
                <a16:creationId xmlns:a16="http://schemas.microsoft.com/office/drawing/2014/main" id="{14584A3C-F60D-42E1-A100-46C509E8DBED}"/>
              </a:ext>
            </a:extLst>
          </p:cNvPr>
          <p:cNvSpPr/>
          <p:nvPr/>
        </p:nvSpPr>
        <p:spPr>
          <a:xfrm>
            <a:off x="0" y="5969838"/>
            <a:ext cx="12083970" cy="877163"/>
          </a:xfrm>
          <a:prstGeom prst="rect">
            <a:avLst/>
          </a:prstGeom>
        </p:spPr>
        <p:txBody>
          <a:bodyPr wrap="square" bIns="0">
            <a:spAutoFit/>
          </a:bodyPr>
          <a:lstStyle/>
          <a:p>
            <a:r>
              <a:rPr lang="en-US" sz="900" dirty="0">
                <a:latin typeface="Trebuchet MS" panose="020B0603020202020204" pitchFamily="34" charset="0"/>
              </a:rPr>
              <a:t>The STATIC 60/40 Portfolio consists of a 60% allocation to the S&amp;P Total Return Index, and a 40% allocation to the Barclays Aggregate Bond Index. </a:t>
            </a:r>
            <a:r>
              <a:rPr lang="en-US" sz="900" dirty="0">
                <a:solidFill>
                  <a:srgbClr val="000000"/>
                </a:solidFill>
                <a:latin typeface="Trebuchet MS" panose="020B0603020202020204" pitchFamily="34" charset="0"/>
              </a:rPr>
              <a:t>The S&amp;P 500 Total Return Index is the price return of the Standard &amp; Poor's 500 Index, including daily reinvestment of dividends. It generally represents the aggregate price changes in the largest 500 US publicly traded companies, in addition to the reinvestment of the dividends that those companies pay. </a:t>
            </a:r>
            <a:r>
              <a:rPr lang="en-US" sz="900" dirty="0">
                <a:latin typeface="Trebuchet MS" panose="020B0603020202020204" pitchFamily="34" charset="0"/>
              </a:rPr>
              <a:t>The Barclays US Aggregate Bond Index is a broad-based benchmark that measures the investment grade, US dollar-denominated, fixed-rate taxable bond market including Treasuries, government-related, corporate and other securities. ** The Dynamic Risk Managed Example Portfolio uses S&amp;P 500 Total Return Index during "Positive" market conditions, and a group of three Bond sector ETFs during "Neutral" and "Negative" market conditions. The Bond sectors are selected by the Multi-Sector Bond Model published by The Sherman Sheet.</a:t>
            </a:r>
            <a:r>
              <a:rPr lang="en-US" sz="600" baseline="82000" dirty="0">
                <a:latin typeface="Trebuchet MS" panose="020B0603020202020204" pitchFamily="34" charset="0"/>
              </a:rPr>
              <a:t>TM  </a:t>
            </a:r>
            <a:r>
              <a:rPr lang="en-US" sz="900" dirty="0">
                <a:latin typeface="Trebuchet MS" panose="020B0603020202020204" pitchFamily="34" charset="0"/>
              </a:rPr>
              <a:t>Dividends are reinvested. Historical returns data has been compiled using price data provided by exchanges and not from actual accounts, and should therefore be considered to be hypothetical. Past performance is no guarantee of future results.</a:t>
            </a:r>
          </a:p>
        </p:txBody>
      </p:sp>
    </p:spTree>
    <p:extLst>
      <p:ext uri="{BB962C8B-B14F-4D97-AF65-F5344CB8AC3E}">
        <p14:creationId xmlns:p14="http://schemas.microsoft.com/office/powerpoint/2010/main" val="1317141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3B8BC2-81BF-4EEA-88AD-6C9CB5DD5BC5}"/>
              </a:ext>
            </a:extLst>
          </p:cNvPr>
          <p:cNvSpPr txBox="1">
            <a:spLocks/>
          </p:cNvSpPr>
          <p:nvPr/>
        </p:nvSpPr>
        <p:spPr>
          <a:xfrm>
            <a:off x="3614954" y="3850948"/>
            <a:ext cx="5930282" cy="156247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2800"/>
              </a:lnSpc>
            </a:pPr>
            <a:r>
              <a:rPr lang="en-US" sz="2400" b="1" dirty="0">
                <a:solidFill>
                  <a:schemeClr val="bg1"/>
                </a:solidFill>
                <a:latin typeface="+mn-lt"/>
              </a:rPr>
              <a:t>STATIC 60/40 Portfolio* vs. </a:t>
            </a:r>
          </a:p>
          <a:p>
            <a:pPr algn="ctr">
              <a:lnSpc>
                <a:spcPts val="2800"/>
              </a:lnSpc>
            </a:pPr>
            <a:r>
              <a:rPr lang="en-US" sz="2400" b="1" dirty="0">
                <a:solidFill>
                  <a:schemeClr val="bg1"/>
                </a:solidFill>
                <a:latin typeface="+mn-lt"/>
              </a:rPr>
              <a:t>Dynamic Risk Managed Example Portfolio**</a:t>
            </a:r>
          </a:p>
          <a:p>
            <a:pPr algn="ctr">
              <a:lnSpc>
                <a:spcPts val="2800"/>
              </a:lnSpc>
            </a:pPr>
            <a:r>
              <a:rPr lang="en-US" sz="1800" b="1" dirty="0">
                <a:solidFill>
                  <a:schemeClr val="bg1"/>
                </a:solidFill>
                <a:latin typeface="+mn-lt"/>
              </a:rPr>
              <a:t>March 10, 2009 – June 29, 2018</a:t>
            </a:r>
          </a:p>
        </p:txBody>
      </p:sp>
      <p:sp>
        <p:nvSpPr>
          <p:cNvPr id="6" name="Title 1">
            <a:extLst>
              <a:ext uri="{FF2B5EF4-FFF2-40B4-BE49-F238E27FC236}">
                <a16:creationId xmlns:a16="http://schemas.microsoft.com/office/drawing/2014/main" id="{CDC007EE-FE3C-435C-96FB-9EE5C75F2254}"/>
              </a:ext>
            </a:extLst>
          </p:cNvPr>
          <p:cNvSpPr txBox="1">
            <a:spLocks/>
          </p:cNvSpPr>
          <p:nvPr/>
        </p:nvSpPr>
        <p:spPr>
          <a:xfrm>
            <a:off x="1699706" y="144460"/>
            <a:ext cx="4505785" cy="2409004"/>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800"/>
              </a:lnSpc>
            </a:pPr>
            <a:r>
              <a:rPr lang="en-US" sz="2000" b="1" dirty="0">
                <a:solidFill>
                  <a:schemeClr val="tx1">
                    <a:lumMod val="65000"/>
                    <a:lumOff val="35000"/>
                  </a:schemeClr>
                </a:solidFill>
                <a:latin typeface="+mn-lt"/>
              </a:rPr>
              <a:t>Since the market lows of March 9, 2009, the STATIC 60/40 portfolio* would have generated an </a:t>
            </a:r>
            <a:r>
              <a:rPr lang="en-US" sz="1800" b="1" dirty="0">
                <a:solidFill>
                  <a:schemeClr val="tx1">
                    <a:lumMod val="65000"/>
                    <a:lumOff val="35000"/>
                  </a:schemeClr>
                </a:solidFill>
                <a:latin typeface="+mn-lt"/>
              </a:rPr>
              <a:t>annual</a:t>
            </a:r>
            <a:r>
              <a:rPr lang="en-US" sz="2000" b="1" dirty="0">
                <a:solidFill>
                  <a:schemeClr val="tx1">
                    <a:lumMod val="65000"/>
                    <a:lumOff val="35000"/>
                  </a:schemeClr>
                </a:solidFill>
                <a:latin typeface="+mn-lt"/>
              </a:rPr>
              <a:t> return of </a:t>
            </a:r>
            <a:r>
              <a:rPr lang="en-US" sz="2400" b="1" dirty="0">
                <a:solidFill>
                  <a:schemeClr val="tx1">
                    <a:lumMod val="95000"/>
                    <a:lumOff val="5000"/>
                  </a:schemeClr>
                </a:solidFill>
                <a:latin typeface="+mn-lt"/>
              </a:rPr>
              <a:t>+12.62% </a:t>
            </a:r>
            <a:r>
              <a:rPr lang="en-US" sz="2000" b="1" dirty="0">
                <a:solidFill>
                  <a:schemeClr val="tx1">
                    <a:lumMod val="65000"/>
                    <a:lumOff val="35000"/>
                  </a:schemeClr>
                </a:solidFill>
                <a:latin typeface="+mn-lt"/>
              </a:rPr>
              <a:t>per year, but the Dynamic Risk Managed Example Portfolio** would have returned </a:t>
            </a:r>
            <a:r>
              <a:rPr lang="en-US" sz="2400" b="1" dirty="0">
                <a:solidFill>
                  <a:schemeClr val="tx1">
                    <a:lumMod val="95000"/>
                    <a:lumOff val="5000"/>
                  </a:schemeClr>
                </a:solidFill>
                <a:latin typeface="+mn-lt"/>
              </a:rPr>
              <a:t>+14.34% </a:t>
            </a:r>
            <a:r>
              <a:rPr lang="en-US" sz="2000" b="1" dirty="0">
                <a:solidFill>
                  <a:schemeClr val="tx1">
                    <a:lumMod val="65000"/>
                    <a:lumOff val="35000"/>
                  </a:schemeClr>
                </a:solidFill>
                <a:latin typeface="+mn-lt"/>
              </a:rPr>
              <a:t>per year.</a:t>
            </a:r>
          </a:p>
        </p:txBody>
      </p:sp>
      <p:sp>
        <p:nvSpPr>
          <p:cNvPr id="7" name="Title 1">
            <a:extLst>
              <a:ext uri="{FF2B5EF4-FFF2-40B4-BE49-F238E27FC236}">
                <a16:creationId xmlns:a16="http://schemas.microsoft.com/office/drawing/2014/main" id="{5840A18C-8122-4D4B-8E9D-92F437A84699}"/>
              </a:ext>
            </a:extLst>
          </p:cNvPr>
          <p:cNvSpPr txBox="1">
            <a:spLocks/>
          </p:cNvSpPr>
          <p:nvPr/>
        </p:nvSpPr>
        <p:spPr>
          <a:xfrm>
            <a:off x="8648748" y="2771571"/>
            <a:ext cx="1634557" cy="822256"/>
          </a:xfrm>
          <a:prstGeom prst="rect">
            <a:avLst/>
          </a:prstGeom>
          <a:solidFill>
            <a:schemeClr val="tx1">
              <a:lumMod val="75000"/>
              <a:lumOff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1800" b="1" dirty="0">
                <a:solidFill>
                  <a:schemeClr val="bg1"/>
                </a:solidFill>
                <a:effectLst>
                  <a:outerShdw blurRad="38100" dist="38100" dir="2700000" algn="tl">
                    <a:srgbClr val="000000">
                      <a:alpha val="43137"/>
                    </a:srgbClr>
                  </a:outerShdw>
                </a:effectLst>
                <a:latin typeface="+mn-lt"/>
              </a:rPr>
              <a:t>STATIC 60/40*</a:t>
            </a:r>
          </a:p>
          <a:p>
            <a:pPr algn="ctr">
              <a:lnSpc>
                <a:spcPct val="120000"/>
              </a:lnSpc>
            </a:pPr>
            <a:r>
              <a:rPr lang="en-US" sz="2000" b="1" dirty="0">
                <a:solidFill>
                  <a:schemeClr val="bg1"/>
                </a:solidFill>
                <a:effectLst>
                  <a:outerShdw blurRad="38100" dist="38100" dir="2700000" algn="tl">
                    <a:srgbClr val="000000">
                      <a:alpha val="43137"/>
                    </a:srgbClr>
                  </a:outerShdw>
                </a:effectLst>
                <a:latin typeface="+mn-lt"/>
              </a:rPr>
              <a:t>+12.62%/</a:t>
            </a:r>
            <a:r>
              <a:rPr lang="en-US" sz="1800" b="1" dirty="0">
                <a:solidFill>
                  <a:schemeClr val="bg1"/>
                </a:solidFill>
                <a:effectLst>
                  <a:outerShdw blurRad="38100" dist="38100" dir="2700000" algn="tl">
                    <a:srgbClr val="000000">
                      <a:alpha val="43137"/>
                    </a:srgbClr>
                  </a:outerShdw>
                </a:effectLst>
                <a:latin typeface="+mn-lt"/>
              </a:rPr>
              <a:t>yr.</a:t>
            </a:r>
            <a:endParaRPr lang="en-US" sz="2000" b="1" dirty="0">
              <a:solidFill>
                <a:schemeClr val="bg1"/>
              </a:solidFill>
              <a:effectLst>
                <a:outerShdw blurRad="38100" dist="38100" dir="2700000" algn="tl">
                  <a:srgbClr val="000000">
                    <a:alpha val="43137"/>
                  </a:srgbClr>
                </a:outerShdw>
              </a:effectLst>
              <a:latin typeface="+mn-lt"/>
            </a:endParaRPr>
          </a:p>
        </p:txBody>
      </p:sp>
      <p:sp>
        <p:nvSpPr>
          <p:cNvPr id="8" name="Title 1">
            <a:extLst>
              <a:ext uri="{FF2B5EF4-FFF2-40B4-BE49-F238E27FC236}">
                <a16:creationId xmlns:a16="http://schemas.microsoft.com/office/drawing/2014/main" id="{95C21572-23BE-4954-ACEB-6E6EB2FCA4FF}"/>
              </a:ext>
            </a:extLst>
          </p:cNvPr>
          <p:cNvSpPr txBox="1">
            <a:spLocks/>
          </p:cNvSpPr>
          <p:nvPr/>
        </p:nvSpPr>
        <p:spPr>
          <a:xfrm>
            <a:off x="8642239" y="192972"/>
            <a:ext cx="1641066" cy="822256"/>
          </a:xfrm>
          <a:prstGeom prst="rect">
            <a:avLst/>
          </a:prstGeom>
          <a:solidFill>
            <a:srgbClr val="1A2168"/>
          </a:solidFill>
          <a:ln w="12700">
            <a:no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1800" b="1" dirty="0">
                <a:solidFill>
                  <a:schemeClr val="bg1"/>
                </a:solidFill>
                <a:effectLst>
                  <a:outerShdw blurRad="38100" dist="38100" dir="2700000" algn="tl">
                    <a:srgbClr val="000000">
                      <a:alpha val="43137"/>
                    </a:srgbClr>
                  </a:outerShdw>
                </a:effectLst>
                <a:latin typeface="+mn-lt"/>
              </a:rPr>
              <a:t>Dynamic Risk Managed Example** </a:t>
            </a:r>
            <a:r>
              <a:rPr lang="en-US" sz="2900" b="1" dirty="0">
                <a:solidFill>
                  <a:schemeClr val="bg1"/>
                </a:solidFill>
                <a:effectLst>
                  <a:outerShdw blurRad="38100" dist="38100" dir="2700000" algn="tl">
                    <a:srgbClr val="000000">
                      <a:alpha val="43137"/>
                    </a:srgbClr>
                  </a:outerShdw>
                </a:effectLst>
                <a:latin typeface="+mn-lt"/>
              </a:rPr>
              <a:t>+14.34%/</a:t>
            </a:r>
            <a:r>
              <a:rPr lang="en-US" sz="2600" b="1" dirty="0">
                <a:solidFill>
                  <a:schemeClr val="bg1"/>
                </a:solidFill>
                <a:effectLst>
                  <a:outerShdw blurRad="38100" dist="38100" dir="2700000" algn="tl">
                    <a:srgbClr val="000000">
                      <a:alpha val="43137"/>
                    </a:srgbClr>
                  </a:outerShdw>
                </a:effectLst>
                <a:latin typeface="+mn-lt"/>
              </a:rPr>
              <a:t>yr.</a:t>
            </a:r>
            <a:endParaRPr lang="en-US" sz="1800" b="1" dirty="0">
              <a:solidFill>
                <a:schemeClr val="bg1"/>
              </a:solidFill>
              <a:effectLst>
                <a:outerShdw blurRad="38100" dist="38100" dir="2700000" algn="tl">
                  <a:srgbClr val="000000">
                    <a:alpha val="43137"/>
                  </a:srgbClr>
                </a:outerShdw>
              </a:effectLst>
              <a:latin typeface="+mn-lt"/>
            </a:endParaRPr>
          </a:p>
        </p:txBody>
      </p:sp>
      <p:sp>
        <p:nvSpPr>
          <p:cNvPr id="9" name="Rectangle 8">
            <a:extLst>
              <a:ext uri="{FF2B5EF4-FFF2-40B4-BE49-F238E27FC236}">
                <a16:creationId xmlns:a16="http://schemas.microsoft.com/office/drawing/2014/main" id="{7FA9DB61-37C3-427C-B564-22F4CA862304}"/>
              </a:ext>
            </a:extLst>
          </p:cNvPr>
          <p:cNvSpPr/>
          <p:nvPr/>
        </p:nvSpPr>
        <p:spPr>
          <a:xfrm>
            <a:off x="0" y="5969838"/>
            <a:ext cx="12083970" cy="877163"/>
          </a:xfrm>
          <a:prstGeom prst="rect">
            <a:avLst/>
          </a:prstGeom>
        </p:spPr>
        <p:txBody>
          <a:bodyPr wrap="square" bIns="0">
            <a:spAutoFit/>
          </a:bodyPr>
          <a:lstStyle/>
          <a:p>
            <a:r>
              <a:rPr lang="en-US" sz="900" dirty="0">
                <a:latin typeface="Trebuchet MS" panose="020B0603020202020204" pitchFamily="34" charset="0"/>
              </a:rPr>
              <a:t>The STATIC 60/40 Portfolio consists of a 60% allocation to the S&amp;P Total Return Index, and a 40% allocation to the Barclays Aggregate Bond Index. </a:t>
            </a:r>
            <a:r>
              <a:rPr lang="en-US" sz="900" dirty="0">
                <a:solidFill>
                  <a:srgbClr val="000000"/>
                </a:solidFill>
                <a:latin typeface="Trebuchet MS" panose="020B0603020202020204" pitchFamily="34" charset="0"/>
              </a:rPr>
              <a:t>The S&amp;P 500 Total Return Index is the price return of the Standard &amp; Poor's 500 Index, including daily reinvestment of dividends. It generally represents the aggregate price changes in the largest 500 US publicly traded companies, in addition to the reinvestment of the dividends that those companies pay. </a:t>
            </a:r>
            <a:r>
              <a:rPr lang="en-US" sz="900" dirty="0">
                <a:latin typeface="Trebuchet MS" panose="020B0603020202020204" pitchFamily="34" charset="0"/>
              </a:rPr>
              <a:t>The Barclays US Aggregate Bond Index is a broad-based benchmark that measures the investment grade, US dollar-denominated, fixed-rate taxable bond market including Treasuries, government-related, corporate and other securities. ** The Dynamic Risk Managed Example Portfolio uses S&amp;P 500 Total Return Index during "Positive" market conditions, and a group of three Bond sector ETFs during "Neutral" and "Negative" market conditions. The Bond sectors are selected by the Multi-Sector Bond Model published by The Sherman Sheet.</a:t>
            </a:r>
            <a:r>
              <a:rPr lang="en-US" sz="600" baseline="82000" dirty="0">
                <a:latin typeface="Trebuchet MS" panose="020B0603020202020204" pitchFamily="34" charset="0"/>
              </a:rPr>
              <a:t>TM  </a:t>
            </a:r>
            <a:r>
              <a:rPr lang="en-US" sz="900" dirty="0">
                <a:latin typeface="Trebuchet MS" panose="020B0603020202020204" pitchFamily="34" charset="0"/>
              </a:rPr>
              <a:t>Dividends are reinvested. Historical returns data has been compiled using price data provided by exchanges and not from actual accounts, and should therefore be considered to be hypothetical. Past performance is no guarantee of future results.</a:t>
            </a:r>
          </a:p>
        </p:txBody>
      </p:sp>
    </p:spTree>
    <p:extLst>
      <p:ext uri="{BB962C8B-B14F-4D97-AF65-F5344CB8AC3E}">
        <p14:creationId xmlns:p14="http://schemas.microsoft.com/office/powerpoint/2010/main" val="2597669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DC007EE-FE3C-435C-96FB-9EE5C75F2254}"/>
              </a:ext>
            </a:extLst>
          </p:cNvPr>
          <p:cNvSpPr txBox="1">
            <a:spLocks/>
          </p:cNvSpPr>
          <p:nvPr/>
        </p:nvSpPr>
        <p:spPr>
          <a:xfrm>
            <a:off x="1607729" y="1028883"/>
            <a:ext cx="4979502" cy="295663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300"/>
              </a:lnSpc>
            </a:pPr>
            <a:r>
              <a:rPr lang="en-US" sz="1800" b="1" dirty="0">
                <a:solidFill>
                  <a:schemeClr val="tx1">
                    <a:lumMod val="65000"/>
                    <a:lumOff val="35000"/>
                  </a:schemeClr>
                </a:solidFill>
                <a:latin typeface="+mn-lt"/>
              </a:rPr>
              <a:t>For the entire period spanning both the 2008-2009 bear market and the recovery that followed, we can see that the STATIC 60/40 portfolio* would have generated a return of </a:t>
            </a:r>
            <a:r>
              <a:rPr lang="en-US" sz="2000" b="1" dirty="0">
                <a:solidFill>
                  <a:schemeClr val="tx1">
                    <a:lumMod val="95000"/>
                    <a:lumOff val="5000"/>
                  </a:schemeClr>
                </a:solidFill>
                <a:latin typeface="+mn-lt"/>
              </a:rPr>
              <a:t>+6.59% </a:t>
            </a:r>
            <a:r>
              <a:rPr lang="en-US" sz="1800" b="1" dirty="0">
                <a:solidFill>
                  <a:schemeClr val="tx1">
                    <a:lumMod val="65000"/>
                    <a:lumOff val="35000"/>
                  </a:schemeClr>
                </a:solidFill>
                <a:latin typeface="+mn-lt"/>
              </a:rPr>
              <a:t>per year with a maximum loss of </a:t>
            </a:r>
            <a:r>
              <a:rPr lang="en-US" sz="2000" b="1" dirty="0">
                <a:solidFill>
                  <a:srgbClr val="C00000"/>
                </a:solidFill>
                <a:latin typeface="+mn-lt"/>
              </a:rPr>
              <a:t>-34.70%, </a:t>
            </a:r>
            <a:r>
              <a:rPr lang="en-US" sz="1800" b="1" dirty="0">
                <a:solidFill>
                  <a:schemeClr val="tx1">
                    <a:lumMod val="65000"/>
                    <a:lumOff val="35000"/>
                  </a:schemeClr>
                </a:solidFill>
                <a:latin typeface="+mn-lt"/>
              </a:rPr>
              <a:t>but the Dynamic Risk Managed Example Portfolio** would </a:t>
            </a:r>
          </a:p>
          <a:p>
            <a:pPr>
              <a:lnSpc>
                <a:spcPts val="2300"/>
              </a:lnSpc>
            </a:pPr>
            <a:r>
              <a:rPr lang="en-US" sz="1800" b="1" dirty="0">
                <a:solidFill>
                  <a:schemeClr val="tx1">
                    <a:lumMod val="65000"/>
                    <a:lumOff val="35000"/>
                  </a:schemeClr>
                </a:solidFill>
                <a:latin typeface="+mn-lt"/>
              </a:rPr>
              <a:t>have returned </a:t>
            </a:r>
            <a:r>
              <a:rPr lang="en-US" sz="2000" b="1" dirty="0">
                <a:solidFill>
                  <a:schemeClr val="tx1">
                    <a:lumMod val="95000"/>
                    <a:lumOff val="5000"/>
                  </a:schemeClr>
                </a:solidFill>
                <a:latin typeface="+mn-lt"/>
              </a:rPr>
              <a:t>+12.15% </a:t>
            </a:r>
            <a:r>
              <a:rPr lang="en-US" sz="1800" b="1" dirty="0">
                <a:solidFill>
                  <a:schemeClr val="tx1">
                    <a:lumMod val="65000"/>
                    <a:lumOff val="35000"/>
                  </a:schemeClr>
                </a:solidFill>
                <a:latin typeface="+mn-lt"/>
              </a:rPr>
              <a:t>per year </a:t>
            </a:r>
          </a:p>
          <a:p>
            <a:pPr>
              <a:lnSpc>
                <a:spcPts val="2300"/>
              </a:lnSpc>
            </a:pPr>
            <a:r>
              <a:rPr lang="en-US" sz="1800" b="1" dirty="0">
                <a:solidFill>
                  <a:schemeClr val="tx1">
                    <a:lumMod val="65000"/>
                    <a:lumOff val="35000"/>
                  </a:schemeClr>
                </a:solidFill>
                <a:latin typeface="+mn-lt"/>
              </a:rPr>
              <a:t>with a </a:t>
            </a:r>
            <a:r>
              <a:rPr lang="en-US" sz="2000" b="1" dirty="0">
                <a:solidFill>
                  <a:srgbClr val="C00000"/>
                </a:solidFill>
                <a:latin typeface="+mn-lt"/>
              </a:rPr>
              <a:t>-11.16%</a:t>
            </a:r>
            <a:r>
              <a:rPr lang="en-US" sz="1800" b="1" dirty="0">
                <a:solidFill>
                  <a:schemeClr val="tx1">
                    <a:lumMod val="65000"/>
                    <a:lumOff val="35000"/>
                  </a:schemeClr>
                </a:solidFill>
                <a:latin typeface="+mn-lt"/>
              </a:rPr>
              <a:t> maximum loss.</a:t>
            </a:r>
          </a:p>
        </p:txBody>
      </p:sp>
      <p:sp>
        <p:nvSpPr>
          <p:cNvPr id="11" name="Rectangle 10">
            <a:extLst>
              <a:ext uri="{FF2B5EF4-FFF2-40B4-BE49-F238E27FC236}">
                <a16:creationId xmlns:a16="http://schemas.microsoft.com/office/drawing/2014/main" id="{C70843DB-233E-4BED-A745-B51A34224F9A}"/>
              </a:ext>
            </a:extLst>
          </p:cNvPr>
          <p:cNvSpPr/>
          <p:nvPr/>
        </p:nvSpPr>
        <p:spPr>
          <a:xfrm>
            <a:off x="3007320" y="127275"/>
            <a:ext cx="6396341" cy="954107"/>
          </a:xfrm>
          <a:prstGeom prst="rect">
            <a:avLst/>
          </a:prstGeom>
        </p:spPr>
        <p:txBody>
          <a:bodyPr wrap="square">
            <a:spAutoFit/>
          </a:bodyPr>
          <a:lstStyle/>
          <a:p>
            <a:pPr algn="ctr"/>
            <a:r>
              <a:rPr lang="en-US" sz="2000" b="1" dirty="0">
                <a:solidFill>
                  <a:schemeClr val="tx1">
                    <a:lumMod val="65000"/>
                    <a:lumOff val="35000"/>
                  </a:schemeClr>
                </a:solidFill>
              </a:rPr>
              <a:t>STATIC 60/40 Portfolio* vs. </a:t>
            </a:r>
          </a:p>
          <a:p>
            <a:pPr algn="ctr"/>
            <a:r>
              <a:rPr lang="en-US" sz="2000" b="1" dirty="0">
                <a:solidFill>
                  <a:schemeClr val="tx1">
                    <a:lumMod val="65000"/>
                    <a:lumOff val="35000"/>
                  </a:schemeClr>
                </a:solidFill>
              </a:rPr>
              <a:t>Dynamic Risk Managed Example Portfolio**</a:t>
            </a:r>
          </a:p>
          <a:p>
            <a:pPr algn="ctr"/>
            <a:r>
              <a:rPr lang="en-US" sz="1600" b="1" dirty="0">
                <a:solidFill>
                  <a:schemeClr val="tx1">
                    <a:lumMod val="65000"/>
                    <a:lumOff val="35000"/>
                  </a:schemeClr>
                </a:solidFill>
              </a:rPr>
              <a:t>October 7, 2007 – June 29, 2018</a:t>
            </a:r>
          </a:p>
        </p:txBody>
      </p:sp>
      <p:sp>
        <p:nvSpPr>
          <p:cNvPr id="15" name="Title 1">
            <a:extLst>
              <a:ext uri="{FF2B5EF4-FFF2-40B4-BE49-F238E27FC236}">
                <a16:creationId xmlns:a16="http://schemas.microsoft.com/office/drawing/2014/main" id="{E339EB1E-C314-4F96-A598-9775C8A63323}"/>
              </a:ext>
            </a:extLst>
          </p:cNvPr>
          <p:cNvSpPr txBox="1">
            <a:spLocks/>
          </p:cNvSpPr>
          <p:nvPr/>
        </p:nvSpPr>
        <p:spPr>
          <a:xfrm>
            <a:off x="9098217" y="1896784"/>
            <a:ext cx="2972108" cy="1163704"/>
          </a:xfrm>
          <a:prstGeom prst="rect">
            <a:avLst/>
          </a:prstGeom>
          <a:solidFill>
            <a:srgbClr val="1A2168"/>
          </a:solidFill>
          <a:ln w="12700">
            <a:no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400" b="1" dirty="0">
                <a:solidFill>
                  <a:schemeClr val="bg1"/>
                </a:solidFill>
                <a:effectLst>
                  <a:outerShdw blurRad="38100" dist="38100" dir="2700000" algn="tl">
                    <a:srgbClr val="000000">
                      <a:alpha val="43137"/>
                    </a:srgbClr>
                  </a:outerShdw>
                </a:effectLst>
                <a:latin typeface="+mn-lt"/>
              </a:rPr>
              <a:t>Dynamic Risk Managed Example**</a:t>
            </a:r>
            <a:r>
              <a:rPr lang="en-US" sz="1300" b="1" dirty="0">
                <a:solidFill>
                  <a:schemeClr val="bg1"/>
                </a:solidFill>
                <a:effectLst>
                  <a:outerShdw blurRad="38100" dist="38100" dir="2700000" algn="tl">
                    <a:srgbClr val="000000">
                      <a:alpha val="43137"/>
                    </a:srgbClr>
                  </a:outerShdw>
                </a:effectLst>
                <a:latin typeface="+mn-lt"/>
              </a:rPr>
              <a:t> </a:t>
            </a:r>
            <a:r>
              <a:rPr lang="en-US" sz="2000" b="1" dirty="0">
                <a:solidFill>
                  <a:schemeClr val="bg1"/>
                </a:solidFill>
                <a:effectLst>
                  <a:outerShdw blurRad="38100" dist="38100" dir="2700000" algn="tl">
                    <a:srgbClr val="000000">
                      <a:alpha val="43137"/>
                    </a:srgbClr>
                  </a:outerShdw>
                </a:effectLst>
                <a:latin typeface="+mn-lt"/>
              </a:rPr>
              <a:t>+12.15%</a:t>
            </a:r>
            <a:r>
              <a:rPr lang="en-US" sz="1600" b="1" dirty="0">
                <a:solidFill>
                  <a:schemeClr val="bg1"/>
                </a:solidFill>
                <a:effectLst>
                  <a:outerShdw blurRad="38100" dist="38100" dir="2700000" algn="tl">
                    <a:srgbClr val="000000">
                      <a:alpha val="43137"/>
                    </a:srgbClr>
                  </a:outerShdw>
                </a:effectLst>
                <a:latin typeface="+mn-lt"/>
              </a:rPr>
              <a:t>/yr.</a:t>
            </a:r>
            <a:endParaRPr lang="en-US" sz="2000" b="1" dirty="0">
              <a:solidFill>
                <a:schemeClr val="bg1"/>
              </a:solidFill>
              <a:effectLst>
                <a:outerShdw blurRad="38100" dist="38100" dir="2700000" algn="tl">
                  <a:srgbClr val="000000">
                    <a:alpha val="43137"/>
                  </a:srgbClr>
                </a:outerShdw>
              </a:effectLst>
              <a:latin typeface="+mn-lt"/>
            </a:endParaRPr>
          </a:p>
          <a:p>
            <a:pPr algn="ctr">
              <a:lnSpc>
                <a:spcPts val="2000"/>
              </a:lnSpc>
            </a:pPr>
            <a:r>
              <a:rPr lang="en-US" sz="1100" b="1" dirty="0">
                <a:solidFill>
                  <a:schemeClr val="bg1"/>
                </a:solidFill>
                <a:effectLst>
                  <a:outerShdw blurRad="38100" dist="38100" dir="2700000" algn="tl">
                    <a:srgbClr val="000000">
                      <a:alpha val="43137"/>
                    </a:srgbClr>
                  </a:outerShdw>
                </a:effectLst>
                <a:latin typeface="+mn-lt"/>
              </a:rPr>
              <a:t>ENDING VALUE $100,000 INITIAL INVESTMENT</a:t>
            </a:r>
          </a:p>
          <a:p>
            <a:pPr algn="ctr">
              <a:lnSpc>
                <a:spcPct val="100000"/>
              </a:lnSpc>
            </a:pPr>
            <a:r>
              <a:rPr lang="en-US" sz="2000" b="1" dirty="0">
                <a:solidFill>
                  <a:schemeClr val="bg1"/>
                </a:solidFill>
                <a:effectLst>
                  <a:outerShdw blurRad="38100" dist="38100" dir="2700000" algn="tl">
                    <a:srgbClr val="000000">
                      <a:alpha val="43137"/>
                    </a:srgbClr>
                  </a:outerShdw>
                </a:effectLst>
                <a:latin typeface="+mn-lt"/>
              </a:rPr>
              <a:t>$342,181.02</a:t>
            </a:r>
          </a:p>
        </p:txBody>
      </p:sp>
      <p:sp>
        <p:nvSpPr>
          <p:cNvPr id="10" name="Title 1">
            <a:extLst>
              <a:ext uri="{FF2B5EF4-FFF2-40B4-BE49-F238E27FC236}">
                <a16:creationId xmlns:a16="http://schemas.microsoft.com/office/drawing/2014/main" id="{6A41C6AC-46B7-4749-97B0-4214A30D8D49}"/>
              </a:ext>
            </a:extLst>
          </p:cNvPr>
          <p:cNvSpPr txBox="1">
            <a:spLocks/>
          </p:cNvSpPr>
          <p:nvPr/>
        </p:nvSpPr>
        <p:spPr>
          <a:xfrm>
            <a:off x="9098217" y="4085419"/>
            <a:ext cx="2972108" cy="1163704"/>
          </a:xfrm>
          <a:prstGeom prst="rect">
            <a:avLst/>
          </a:prstGeom>
          <a:solidFill>
            <a:schemeClr val="tx1">
              <a:lumMod val="75000"/>
              <a:lumOff val="25000"/>
            </a:schemeClr>
          </a:solidFill>
          <a:ln w="127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effectLst>
                  <a:outerShdw blurRad="38100" dist="38100" dir="2700000" algn="tl">
                    <a:srgbClr val="000000">
                      <a:alpha val="43137"/>
                    </a:srgbClr>
                  </a:outerShdw>
                </a:effectLst>
                <a:latin typeface="+mn-lt"/>
              </a:rPr>
              <a:t>STATIC 60/40*</a:t>
            </a:r>
            <a:endParaRPr lang="en-US" sz="1600" b="1" dirty="0">
              <a:solidFill>
                <a:schemeClr val="bg1"/>
              </a:solidFill>
              <a:effectLst>
                <a:outerShdw blurRad="38100" dist="38100" dir="2700000" algn="tl">
                  <a:srgbClr val="000000">
                    <a:alpha val="43137"/>
                  </a:srgbClr>
                </a:outerShdw>
              </a:effectLst>
              <a:latin typeface="+mn-lt"/>
            </a:endParaRPr>
          </a:p>
          <a:p>
            <a:pPr algn="ctr">
              <a:lnSpc>
                <a:spcPct val="100000"/>
              </a:lnSpc>
            </a:pPr>
            <a:r>
              <a:rPr lang="en-US" sz="1300" b="1" dirty="0">
                <a:solidFill>
                  <a:schemeClr val="bg1"/>
                </a:solidFill>
                <a:effectLst>
                  <a:outerShdw blurRad="38100" dist="38100" dir="2700000" algn="tl">
                    <a:srgbClr val="000000">
                      <a:alpha val="43137"/>
                    </a:srgbClr>
                  </a:outerShdw>
                </a:effectLst>
                <a:latin typeface="+mn-lt"/>
              </a:rPr>
              <a:t> </a:t>
            </a:r>
            <a:r>
              <a:rPr lang="en-US" sz="2000" b="1" dirty="0">
                <a:solidFill>
                  <a:schemeClr val="bg1"/>
                </a:solidFill>
                <a:effectLst>
                  <a:outerShdw blurRad="38100" dist="38100" dir="2700000" algn="tl">
                    <a:srgbClr val="000000">
                      <a:alpha val="43137"/>
                    </a:srgbClr>
                  </a:outerShdw>
                </a:effectLst>
                <a:latin typeface="+mn-lt"/>
              </a:rPr>
              <a:t>+6.59%</a:t>
            </a:r>
            <a:r>
              <a:rPr lang="en-US" sz="1600" b="1" dirty="0">
                <a:solidFill>
                  <a:schemeClr val="bg1"/>
                </a:solidFill>
                <a:effectLst>
                  <a:outerShdw blurRad="38100" dist="38100" dir="2700000" algn="tl">
                    <a:srgbClr val="000000">
                      <a:alpha val="43137"/>
                    </a:srgbClr>
                  </a:outerShdw>
                </a:effectLst>
                <a:latin typeface="+mn-lt"/>
              </a:rPr>
              <a:t>/yr.</a:t>
            </a:r>
            <a:endParaRPr lang="en-US" sz="2000" b="1" dirty="0">
              <a:solidFill>
                <a:schemeClr val="bg1"/>
              </a:solidFill>
              <a:effectLst>
                <a:outerShdw blurRad="38100" dist="38100" dir="2700000" algn="tl">
                  <a:srgbClr val="000000">
                    <a:alpha val="43137"/>
                  </a:srgbClr>
                </a:outerShdw>
              </a:effectLst>
              <a:latin typeface="+mn-lt"/>
            </a:endParaRPr>
          </a:p>
          <a:p>
            <a:pPr algn="ctr">
              <a:lnSpc>
                <a:spcPts val="2000"/>
              </a:lnSpc>
            </a:pPr>
            <a:r>
              <a:rPr lang="en-US" sz="1100" b="1" dirty="0">
                <a:solidFill>
                  <a:schemeClr val="bg1"/>
                </a:solidFill>
                <a:effectLst>
                  <a:outerShdw blurRad="38100" dist="38100" dir="2700000" algn="tl">
                    <a:srgbClr val="000000">
                      <a:alpha val="43137"/>
                    </a:srgbClr>
                  </a:outerShdw>
                </a:effectLst>
                <a:latin typeface="+mn-lt"/>
              </a:rPr>
              <a:t>ENDING VALUE $100,000 INITIAL INVESTMENT</a:t>
            </a:r>
          </a:p>
          <a:p>
            <a:pPr algn="ctr">
              <a:lnSpc>
                <a:spcPct val="100000"/>
              </a:lnSpc>
            </a:pPr>
            <a:r>
              <a:rPr lang="en-US" sz="2000" b="1" dirty="0">
                <a:solidFill>
                  <a:schemeClr val="bg1"/>
                </a:solidFill>
                <a:effectLst>
                  <a:outerShdw blurRad="38100" dist="38100" dir="2700000" algn="tl">
                    <a:srgbClr val="000000">
                      <a:alpha val="43137"/>
                    </a:srgbClr>
                  </a:outerShdw>
                </a:effectLst>
                <a:latin typeface="+mn-lt"/>
              </a:rPr>
              <a:t>$198,197.00</a:t>
            </a:r>
          </a:p>
        </p:txBody>
      </p:sp>
      <p:sp>
        <p:nvSpPr>
          <p:cNvPr id="8" name="Rectangle 7">
            <a:extLst>
              <a:ext uri="{FF2B5EF4-FFF2-40B4-BE49-F238E27FC236}">
                <a16:creationId xmlns:a16="http://schemas.microsoft.com/office/drawing/2014/main" id="{C95460D8-DF9F-4084-B08D-9A5F1D844198}"/>
              </a:ext>
            </a:extLst>
          </p:cNvPr>
          <p:cNvSpPr/>
          <p:nvPr/>
        </p:nvSpPr>
        <p:spPr>
          <a:xfrm>
            <a:off x="0" y="5969838"/>
            <a:ext cx="12083970" cy="877163"/>
          </a:xfrm>
          <a:prstGeom prst="rect">
            <a:avLst/>
          </a:prstGeom>
        </p:spPr>
        <p:txBody>
          <a:bodyPr wrap="square" bIns="0">
            <a:spAutoFit/>
          </a:bodyPr>
          <a:lstStyle/>
          <a:p>
            <a:r>
              <a:rPr lang="en-US" sz="900" dirty="0">
                <a:latin typeface="Trebuchet MS" panose="020B0603020202020204" pitchFamily="34" charset="0"/>
              </a:rPr>
              <a:t>The STATIC 60/40 Portfolio consists of a 60% allocation to the S&amp;P Total Return Index, and a 40% allocation to the Barclays Aggregate Bond Index. </a:t>
            </a:r>
            <a:r>
              <a:rPr lang="en-US" sz="900" dirty="0">
                <a:solidFill>
                  <a:srgbClr val="000000"/>
                </a:solidFill>
                <a:latin typeface="Trebuchet MS" panose="020B0603020202020204" pitchFamily="34" charset="0"/>
              </a:rPr>
              <a:t>The S&amp;P 500 Total Return Index is the price return of the Standard &amp; Poor's 500 Index, including daily reinvestment of dividends. It generally represents the aggregate price changes in the largest 500 US publicly traded companies, in addition to the reinvestment of the dividends that those companies pay. </a:t>
            </a:r>
            <a:r>
              <a:rPr lang="en-US" sz="900" dirty="0">
                <a:latin typeface="Trebuchet MS" panose="020B0603020202020204" pitchFamily="34" charset="0"/>
              </a:rPr>
              <a:t>The Barclays US Aggregate Bond Index is a broad-based benchmark that measures the investment grade, US dollar-denominated, fixed-rate taxable bond market including Treasuries, government-related, corporate and other securities. ** The Dynamic Risk Managed Example Portfolio uses S&amp;P 500 Total Return Index during "Positive" market conditions, and a group of three Bond sector ETFs during "Neutral" and "Negative" market conditions. The Bond sectors are selected by the Multi-Sector Bond Model published by The Sherman Sheet.</a:t>
            </a:r>
            <a:r>
              <a:rPr lang="en-US" sz="600" baseline="82000" dirty="0">
                <a:latin typeface="Trebuchet MS" panose="020B0603020202020204" pitchFamily="34" charset="0"/>
              </a:rPr>
              <a:t>TM  </a:t>
            </a:r>
            <a:r>
              <a:rPr lang="en-US" sz="900" dirty="0">
                <a:latin typeface="Trebuchet MS" panose="020B0603020202020204" pitchFamily="34" charset="0"/>
              </a:rPr>
              <a:t>Dividends are reinvested. Historical returns data has been compiled using price data provided by exchanges and not from actual accounts, and should therefore be considered to be hypothetical. Past performance is no guarantee of future results.</a:t>
            </a:r>
          </a:p>
        </p:txBody>
      </p:sp>
    </p:spTree>
    <p:extLst>
      <p:ext uri="{BB962C8B-B14F-4D97-AF65-F5344CB8AC3E}">
        <p14:creationId xmlns:p14="http://schemas.microsoft.com/office/powerpoint/2010/main" val="2592914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000" contrast="-1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02EC2B-FF0A-4847-8796-236BA69CFD06}"/>
              </a:ext>
            </a:extLst>
          </p:cNvPr>
          <p:cNvSpPr/>
          <p:nvPr/>
        </p:nvSpPr>
        <p:spPr>
          <a:xfrm>
            <a:off x="212641" y="2450806"/>
            <a:ext cx="6539029" cy="1323439"/>
          </a:xfrm>
          <a:prstGeom prst="rect">
            <a:avLst/>
          </a:prstGeom>
          <a:noFill/>
        </p:spPr>
        <p:txBody>
          <a:bodyPr wrap="square">
            <a:spAutoFit/>
          </a:bodyPr>
          <a:lstStyle/>
          <a:p>
            <a:r>
              <a:rPr lang="en-US" sz="2000" dirty="0">
                <a:solidFill>
                  <a:schemeClr val="tx1">
                    <a:lumMod val="75000"/>
                    <a:lumOff val="25000"/>
                  </a:schemeClr>
                </a:solidFill>
              </a:rPr>
              <a:t>To this point, the subject has been how </a:t>
            </a:r>
          </a:p>
          <a:p>
            <a:r>
              <a:rPr lang="en-US" sz="2000" dirty="0">
                <a:solidFill>
                  <a:schemeClr val="tx1">
                    <a:lumMod val="75000"/>
                    <a:lumOff val="25000"/>
                  </a:schemeClr>
                </a:solidFill>
              </a:rPr>
              <a:t>Dynamic Risk Management can dramatically </a:t>
            </a:r>
          </a:p>
          <a:p>
            <a:r>
              <a:rPr lang="en-US" sz="2000" dirty="0">
                <a:solidFill>
                  <a:schemeClr val="tx1">
                    <a:lumMod val="75000"/>
                    <a:lumOff val="25000"/>
                  </a:schemeClr>
                </a:solidFill>
              </a:rPr>
              <a:t>improve the ACCUMULATION phase of your </a:t>
            </a:r>
          </a:p>
          <a:p>
            <a:r>
              <a:rPr lang="en-US" sz="2000" dirty="0">
                <a:solidFill>
                  <a:schemeClr val="tx1">
                    <a:lumMod val="75000"/>
                    <a:lumOff val="25000"/>
                  </a:schemeClr>
                </a:solidFill>
              </a:rPr>
              <a:t>investment journey.</a:t>
            </a:r>
            <a:endParaRPr lang="en-US" dirty="0">
              <a:solidFill>
                <a:schemeClr val="tx1">
                  <a:lumMod val="75000"/>
                  <a:lumOff val="25000"/>
                </a:schemeClr>
              </a:solidFill>
            </a:endParaRPr>
          </a:p>
        </p:txBody>
      </p:sp>
    </p:spTree>
    <p:extLst>
      <p:ext uri="{BB962C8B-B14F-4D97-AF65-F5344CB8AC3E}">
        <p14:creationId xmlns:p14="http://schemas.microsoft.com/office/powerpoint/2010/main" val="3760975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02EC2B-FF0A-4847-8796-236BA69CFD06}"/>
              </a:ext>
            </a:extLst>
          </p:cNvPr>
          <p:cNvSpPr/>
          <p:nvPr/>
        </p:nvSpPr>
        <p:spPr>
          <a:xfrm>
            <a:off x="5645885" y="1642728"/>
            <a:ext cx="6337005" cy="461665"/>
          </a:xfrm>
          <a:prstGeom prst="rect">
            <a:avLst/>
          </a:prstGeom>
          <a:noFill/>
        </p:spPr>
        <p:txBody>
          <a:bodyPr wrap="square">
            <a:spAutoFit/>
          </a:bodyPr>
          <a:lstStyle/>
          <a:p>
            <a:r>
              <a:rPr lang="en-US" sz="2400" dirty="0">
                <a:solidFill>
                  <a:schemeClr val="bg1"/>
                </a:solidFill>
              </a:rPr>
              <a:t>But how does it affect the DISTRIBUTION phase?</a:t>
            </a:r>
            <a:endParaRPr lang="en-US" sz="2000" dirty="0">
              <a:solidFill>
                <a:schemeClr val="bg1"/>
              </a:solidFill>
            </a:endParaRPr>
          </a:p>
        </p:txBody>
      </p:sp>
    </p:spTree>
    <p:extLst>
      <p:ext uri="{BB962C8B-B14F-4D97-AF65-F5344CB8AC3E}">
        <p14:creationId xmlns:p14="http://schemas.microsoft.com/office/powerpoint/2010/main" val="3685944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DD7B05-A5BE-4D71-A6BA-2A655AE25750}"/>
              </a:ext>
            </a:extLst>
          </p:cNvPr>
          <p:cNvSpPr txBox="1">
            <a:spLocks/>
          </p:cNvSpPr>
          <p:nvPr/>
        </p:nvSpPr>
        <p:spPr>
          <a:xfrm>
            <a:off x="6869430" y="4883612"/>
            <a:ext cx="3486150" cy="694225"/>
          </a:xfrm>
          <a:prstGeom prst="rect">
            <a:avLst/>
          </a:prstGeom>
          <a:no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effectLst>
                  <a:outerShdw blurRad="38100" dist="38100" dir="2700000" algn="tl">
                    <a:srgbClr val="000000">
                      <a:alpha val="43137"/>
                    </a:srgbClr>
                  </a:outerShdw>
                </a:effectLst>
                <a:latin typeface="+mn-lt"/>
              </a:rPr>
              <a:t>Dynamic Risk</a:t>
            </a:r>
          </a:p>
          <a:p>
            <a:pPr algn="ctr">
              <a:lnSpc>
                <a:spcPct val="100000"/>
              </a:lnSpc>
            </a:pPr>
            <a:r>
              <a:rPr lang="en-US" sz="1800" b="1" dirty="0">
                <a:solidFill>
                  <a:schemeClr val="bg1"/>
                </a:solidFill>
                <a:effectLst>
                  <a:outerShdw blurRad="38100" dist="38100" dir="2700000" algn="tl">
                    <a:srgbClr val="000000">
                      <a:alpha val="43137"/>
                    </a:srgbClr>
                  </a:outerShdw>
                </a:effectLst>
                <a:latin typeface="+mn-lt"/>
              </a:rPr>
              <a:t>Managed Example**</a:t>
            </a:r>
            <a:endParaRPr lang="en-US" sz="2800" b="1" dirty="0">
              <a:solidFill>
                <a:schemeClr val="bg1"/>
              </a:solidFill>
              <a:effectLst>
                <a:outerShdw blurRad="38100" dist="38100" dir="2700000" algn="tl">
                  <a:srgbClr val="000000">
                    <a:alpha val="43137"/>
                  </a:srgbClr>
                </a:outerShdw>
              </a:effectLst>
              <a:latin typeface="+mn-lt"/>
            </a:endParaRPr>
          </a:p>
        </p:txBody>
      </p:sp>
      <p:sp>
        <p:nvSpPr>
          <p:cNvPr id="5" name="Title 1">
            <a:extLst>
              <a:ext uri="{FF2B5EF4-FFF2-40B4-BE49-F238E27FC236}">
                <a16:creationId xmlns:a16="http://schemas.microsoft.com/office/drawing/2014/main" id="{37021096-07FF-46CB-8F3F-2448BCBDA09C}"/>
              </a:ext>
            </a:extLst>
          </p:cNvPr>
          <p:cNvSpPr txBox="1">
            <a:spLocks/>
          </p:cNvSpPr>
          <p:nvPr/>
        </p:nvSpPr>
        <p:spPr>
          <a:xfrm>
            <a:off x="2308860" y="4951997"/>
            <a:ext cx="3486150" cy="618825"/>
          </a:xfrm>
          <a:prstGeom prst="rect">
            <a:avLst/>
          </a:prstGeom>
          <a:noFill/>
          <a:ln w="127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effectLst>
                  <a:outerShdw blurRad="38100" dist="38100" dir="2700000" algn="tl">
                    <a:srgbClr val="000000">
                      <a:alpha val="43137"/>
                    </a:srgbClr>
                  </a:outerShdw>
                </a:effectLst>
                <a:latin typeface="+mn-lt"/>
              </a:rPr>
              <a:t>STATIC 60/40*</a:t>
            </a:r>
          </a:p>
        </p:txBody>
      </p:sp>
      <p:sp>
        <p:nvSpPr>
          <p:cNvPr id="7" name="Rectangle 6">
            <a:extLst>
              <a:ext uri="{FF2B5EF4-FFF2-40B4-BE49-F238E27FC236}">
                <a16:creationId xmlns:a16="http://schemas.microsoft.com/office/drawing/2014/main" id="{836EE2C5-C5E2-472A-9519-9E7D5F52843C}"/>
              </a:ext>
            </a:extLst>
          </p:cNvPr>
          <p:cNvSpPr/>
          <p:nvPr/>
        </p:nvSpPr>
        <p:spPr>
          <a:xfrm>
            <a:off x="1188720" y="127275"/>
            <a:ext cx="9841230" cy="677108"/>
          </a:xfrm>
          <a:prstGeom prst="rect">
            <a:avLst/>
          </a:prstGeom>
        </p:spPr>
        <p:txBody>
          <a:bodyPr wrap="square">
            <a:spAutoFit/>
          </a:bodyPr>
          <a:lstStyle/>
          <a:p>
            <a:pPr algn="ctr"/>
            <a:r>
              <a:rPr lang="en-US" sz="2200" b="1" dirty="0">
                <a:solidFill>
                  <a:schemeClr val="tx1">
                    <a:lumMod val="65000"/>
                    <a:lumOff val="35000"/>
                  </a:schemeClr>
                </a:solidFill>
              </a:rPr>
              <a:t>Monthly Withdrawal Amounts @ 4% per year per $100,000</a:t>
            </a:r>
          </a:p>
          <a:p>
            <a:pPr algn="ctr"/>
            <a:r>
              <a:rPr lang="en-US" sz="1600" b="1" dirty="0">
                <a:solidFill>
                  <a:schemeClr val="tx1">
                    <a:lumMod val="65000"/>
                    <a:lumOff val="35000"/>
                  </a:schemeClr>
                </a:solidFill>
              </a:rPr>
              <a:t>October 2007 – June 2018</a:t>
            </a:r>
          </a:p>
        </p:txBody>
      </p:sp>
      <p:sp>
        <p:nvSpPr>
          <p:cNvPr id="8" name="Title 1">
            <a:extLst>
              <a:ext uri="{FF2B5EF4-FFF2-40B4-BE49-F238E27FC236}">
                <a16:creationId xmlns:a16="http://schemas.microsoft.com/office/drawing/2014/main" id="{915C11B8-82A8-4708-B1FB-A695D4B23BEC}"/>
              </a:ext>
            </a:extLst>
          </p:cNvPr>
          <p:cNvSpPr txBox="1">
            <a:spLocks/>
          </p:cNvSpPr>
          <p:nvPr/>
        </p:nvSpPr>
        <p:spPr>
          <a:xfrm>
            <a:off x="2308860" y="3703321"/>
            <a:ext cx="1748790" cy="677108"/>
          </a:xfrm>
          <a:prstGeom prst="rect">
            <a:avLst/>
          </a:prstGeom>
          <a:noFill/>
          <a:ln w="12700">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600" b="1" dirty="0">
                <a:solidFill>
                  <a:schemeClr val="bg1"/>
                </a:solidFill>
                <a:latin typeface="+mn-lt"/>
              </a:rPr>
              <a:t>START</a:t>
            </a:r>
          </a:p>
          <a:p>
            <a:pPr algn="ctr">
              <a:lnSpc>
                <a:spcPct val="100000"/>
              </a:lnSpc>
            </a:pPr>
            <a:r>
              <a:rPr lang="en-US" sz="1600" b="1" dirty="0">
                <a:solidFill>
                  <a:schemeClr val="bg1"/>
                </a:solidFill>
                <a:latin typeface="+mn-lt"/>
              </a:rPr>
              <a:t>$333/month</a:t>
            </a:r>
            <a:endParaRPr lang="en-US" sz="2000" b="1" dirty="0">
              <a:solidFill>
                <a:schemeClr val="bg1"/>
              </a:solidFill>
              <a:latin typeface="+mn-lt"/>
            </a:endParaRPr>
          </a:p>
        </p:txBody>
      </p:sp>
      <p:sp>
        <p:nvSpPr>
          <p:cNvPr id="9" name="Title 1">
            <a:extLst>
              <a:ext uri="{FF2B5EF4-FFF2-40B4-BE49-F238E27FC236}">
                <a16:creationId xmlns:a16="http://schemas.microsoft.com/office/drawing/2014/main" id="{4D789318-5FAD-42CF-B471-D0DDE5509E9D}"/>
              </a:ext>
            </a:extLst>
          </p:cNvPr>
          <p:cNvSpPr txBox="1">
            <a:spLocks/>
          </p:cNvSpPr>
          <p:nvPr/>
        </p:nvSpPr>
        <p:spPr>
          <a:xfrm>
            <a:off x="4051935" y="3124736"/>
            <a:ext cx="1748790" cy="677108"/>
          </a:xfrm>
          <a:prstGeom prst="rect">
            <a:avLst/>
          </a:prstGeom>
          <a:noFill/>
          <a:ln w="12700">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600" b="1" dirty="0">
                <a:solidFill>
                  <a:schemeClr val="bg1"/>
                </a:solidFill>
                <a:latin typeface="+mn-lt"/>
              </a:rPr>
              <a:t>END</a:t>
            </a:r>
          </a:p>
          <a:p>
            <a:pPr algn="ctr">
              <a:lnSpc>
                <a:spcPct val="100000"/>
              </a:lnSpc>
            </a:pPr>
            <a:r>
              <a:rPr lang="en-US" sz="1600" b="1" dirty="0">
                <a:solidFill>
                  <a:schemeClr val="bg1"/>
                </a:solidFill>
                <a:latin typeface="+mn-lt"/>
              </a:rPr>
              <a:t>$433/month</a:t>
            </a:r>
          </a:p>
        </p:txBody>
      </p:sp>
      <p:sp>
        <p:nvSpPr>
          <p:cNvPr id="10" name="Title 1">
            <a:extLst>
              <a:ext uri="{FF2B5EF4-FFF2-40B4-BE49-F238E27FC236}">
                <a16:creationId xmlns:a16="http://schemas.microsoft.com/office/drawing/2014/main" id="{957BB238-2ABC-40EE-B3C9-B6DDF7C69897}"/>
              </a:ext>
            </a:extLst>
          </p:cNvPr>
          <p:cNvSpPr txBox="1">
            <a:spLocks/>
          </p:cNvSpPr>
          <p:nvPr/>
        </p:nvSpPr>
        <p:spPr>
          <a:xfrm>
            <a:off x="6869430" y="3703321"/>
            <a:ext cx="1748790" cy="677108"/>
          </a:xfrm>
          <a:prstGeom prst="rect">
            <a:avLst/>
          </a:prstGeom>
          <a:noFill/>
          <a:ln w="12700">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600" b="1" dirty="0">
                <a:solidFill>
                  <a:schemeClr val="bg1"/>
                </a:solidFill>
                <a:latin typeface="+mn-lt"/>
              </a:rPr>
              <a:t>START</a:t>
            </a:r>
          </a:p>
          <a:p>
            <a:pPr algn="ctr">
              <a:lnSpc>
                <a:spcPct val="100000"/>
              </a:lnSpc>
            </a:pPr>
            <a:r>
              <a:rPr lang="en-US" sz="1600" b="1" dirty="0">
                <a:solidFill>
                  <a:schemeClr val="bg1"/>
                </a:solidFill>
                <a:latin typeface="+mn-lt"/>
              </a:rPr>
              <a:t>$333/month</a:t>
            </a:r>
          </a:p>
        </p:txBody>
      </p:sp>
      <p:sp>
        <p:nvSpPr>
          <p:cNvPr id="11" name="Title 1">
            <a:extLst>
              <a:ext uri="{FF2B5EF4-FFF2-40B4-BE49-F238E27FC236}">
                <a16:creationId xmlns:a16="http://schemas.microsoft.com/office/drawing/2014/main" id="{36FD9545-4F5D-40E8-9498-2391252B80CC}"/>
              </a:ext>
            </a:extLst>
          </p:cNvPr>
          <p:cNvSpPr txBox="1">
            <a:spLocks/>
          </p:cNvSpPr>
          <p:nvPr/>
        </p:nvSpPr>
        <p:spPr>
          <a:xfrm>
            <a:off x="8606790" y="1265190"/>
            <a:ext cx="1748790" cy="677108"/>
          </a:xfrm>
          <a:prstGeom prst="rect">
            <a:avLst/>
          </a:prstGeom>
          <a:noFill/>
          <a:ln w="12700">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600" b="1" dirty="0">
                <a:solidFill>
                  <a:schemeClr val="bg1"/>
                </a:solidFill>
                <a:latin typeface="+mn-lt"/>
              </a:rPr>
              <a:t>END</a:t>
            </a:r>
          </a:p>
          <a:p>
            <a:pPr algn="ctr">
              <a:lnSpc>
                <a:spcPct val="100000"/>
              </a:lnSpc>
            </a:pPr>
            <a:r>
              <a:rPr lang="en-US" sz="1600" b="1" dirty="0">
                <a:solidFill>
                  <a:schemeClr val="bg1"/>
                </a:solidFill>
                <a:latin typeface="+mn-lt"/>
              </a:rPr>
              <a:t>$756/month</a:t>
            </a:r>
          </a:p>
        </p:txBody>
      </p:sp>
      <p:grpSp>
        <p:nvGrpSpPr>
          <p:cNvPr id="20" name="Group 19">
            <a:extLst>
              <a:ext uri="{FF2B5EF4-FFF2-40B4-BE49-F238E27FC236}">
                <a16:creationId xmlns:a16="http://schemas.microsoft.com/office/drawing/2014/main" id="{2C8E0BA8-1992-4C71-A1B5-B6701C4BCD90}"/>
              </a:ext>
            </a:extLst>
          </p:cNvPr>
          <p:cNvGrpSpPr/>
          <p:nvPr/>
        </p:nvGrpSpPr>
        <p:grpSpPr>
          <a:xfrm>
            <a:off x="1488381" y="562489"/>
            <a:ext cx="1640958" cy="1640958"/>
            <a:chOff x="1669312" y="612894"/>
            <a:chExt cx="1640958" cy="1640958"/>
          </a:xfrm>
        </p:grpSpPr>
        <p:sp>
          <p:nvSpPr>
            <p:cNvPr id="18" name="Star: 12 Points 17">
              <a:extLst>
                <a:ext uri="{FF2B5EF4-FFF2-40B4-BE49-F238E27FC236}">
                  <a16:creationId xmlns:a16="http://schemas.microsoft.com/office/drawing/2014/main" id="{AB1D4992-C105-4A7C-BE95-3FA34BF73EA0}"/>
                </a:ext>
              </a:extLst>
            </p:cNvPr>
            <p:cNvSpPr/>
            <p:nvPr/>
          </p:nvSpPr>
          <p:spPr>
            <a:xfrm>
              <a:off x="1669312" y="612894"/>
              <a:ext cx="1640958" cy="1640958"/>
            </a:xfrm>
            <a:prstGeom prst="star12">
              <a:avLst/>
            </a:prstGeom>
            <a:solidFill>
              <a:srgbClr val="7030A0">
                <a:alpha val="83000"/>
              </a:srgbClr>
            </a:solidFill>
            <a:ln>
              <a:solidFill>
                <a:schemeClr val="tx1"/>
              </a:solidFill>
            </a:ln>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E65CD5AA-8375-4792-BBDC-4CBEC07C164F}"/>
                </a:ext>
              </a:extLst>
            </p:cNvPr>
            <p:cNvSpPr txBox="1">
              <a:spLocks/>
            </p:cNvSpPr>
            <p:nvPr/>
          </p:nvSpPr>
          <p:spPr>
            <a:xfrm>
              <a:off x="1809706" y="873063"/>
              <a:ext cx="1360170" cy="1010635"/>
            </a:xfrm>
            <a:prstGeom prst="rect">
              <a:avLst/>
            </a:prstGeom>
            <a:noFill/>
            <a:ln w="127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b="1" dirty="0">
                  <a:solidFill>
                    <a:schemeClr val="bg1"/>
                  </a:solidFill>
                  <a:latin typeface="+mn-lt"/>
                </a:rPr>
                <a:t>4%</a:t>
              </a:r>
            </a:p>
            <a:p>
              <a:pPr algn="ctr">
                <a:lnSpc>
                  <a:spcPts val="600"/>
                </a:lnSpc>
              </a:pPr>
              <a:r>
                <a:rPr lang="en-US" sz="1600" b="1" dirty="0">
                  <a:solidFill>
                    <a:schemeClr val="bg1"/>
                  </a:solidFill>
                  <a:latin typeface="+mn-lt"/>
                </a:rPr>
                <a:t>annual</a:t>
              </a:r>
            </a:p>
            <a:p>
              <a:pPr algn="ctr">
                <a:lnSpc>
                  <a:spcPts val="1700"/>
                </a:lnSpc>
              </a:pPr>
              <a:r>
                <a:rPr lang="en-US" sz="1600" b="1" dirty="0">
                  <a:solidFill>
                    <a:schemeClr val="bg1"/>
                  </a:solidFill>
                  <a:latin typeface="+mn-lt"/>
                </a:rPr>
                <a:t>withdrawal</a:t>
              </a:r>
            </a:p>
            <a:p>
              <a:pPr algn="ctr">
                <a:lnSpc>
                  <a:spcPts val="1000"/>
                </a:lnSpc>
              </a:pPr>
              <a:r>
                <a:rPr lang="en-US" sz="1050" dirty="0">
                  <a:solidFill>
                    <a:schemeClr val="bg1"/>
                  </a:solidFill>
                  <a:latin typeface="+mn-lt"/>
                </a:rPr>
                <a:t>(distributed</a:t>
              </a:r>
            </a:p>
            <a:p>
              <a:pPr algn="ctr">
                <a:lnSpc>
                  <a:spcPts val="1200"/>
                </a:lnSpc>
              </a:pPr>
              <a:r>
                <a:rPr lang="en-US" sz="1050" dirty="0">
                  <a:solidFill>
                    <a:schemeClr val="bg1"/>
                  </a:solidFill>
                  <a:latin typeface="+mn-lt"/>
                </a:rPr>
                <a:t>monthly)</a:t>
              </a:r>
            </a:p>
          </p:txBody>
        </p:sp>
      </p:grpSp>
      <p:sp>
        <p:nvSpPr>
          <p:cNvPr id="13" name="Rectangle 12">
            <a:extLst>
              <a:ext uri="{FF2B5EF4-FFF2-40B4-BE49-F238E27FC236}">
                <a16:creationId xmlns:a16="http://schemas.microsoft.com/office/drawing/2014/main" id="{1E75BEA2-FF60-4574-8442-7DAC5343B921}"/>
              </a:ext>
            </a:extLst>
          </p:cNvPr>
          <p:cNvSpPr/>
          <p:nvPr/>
        </p:nvSpPr>
        <p:spPr>
          <a:xfrm>
            <a:off x="0" y="5969838"/>
            <a:ext cx="12083970" cy="877163"/>
          </a:xfrm>
          <a:prstGeom prst="rect">
            <a:avLst/>
          </a:prstGeom>
        </p:spPr>
        <p:txBody>
          <a:bodyPr wrap="square" bIns="0">
            <a:spAutoFit/>
          </a:bodyPr>
          <a:lstStyle/>
          <a:p>
            <a:r>
              <a:rPr lang="en-US" sz="900" dirty="0">
                <a:solidFill>
                  <a:schemeClr val="bg1"/>
                </a:solidFill>
                <a:latin typeface="Trebuchet MS" panose="020B0603020202020204" pitchFamily="34" charset="0"/>
              </a:rPr>
              <a:t>The STATIC 60/40 Portfolio consists of a 60% allocation to the S&amp;P Total Return Index, and a 40% allocation to the Barclays Aggregate Bond Index. The S&amp;P 500 Total Return Index is the price return of the Standard &amp; Poor's 500 Index, including daily reinvestment of dividends. It generally represents the aggregate price changes in the largest 500 US publicly traded companies, in addition to the reinvestment of the dividends that those companies pay. The Barclays US Aggregate Bond Index is a broad-based benchmark that measures the investment grade, US dollar-denominated, fixed-rate taxable bond market including Treasuries, government-related, corporate and other securities. ** The Dynamic Risk Managed Example Portfolio uses S&amp;P 500 Total Return Index during "Positive" market conditions, and a group of three Bond sector ETFs during "Neutral" and "Negative" market conditions. The Bond sectors are selected by the Multi-Sector Bond Model published by The Sherman Sheet.</a:t>
            </a:r>
            <a:r>
              <a:rPr lang="en-US" sz="600" baseline="82000" dirty="0">
                <a:solidFill>
                  <a:schemeClr val="bg1"/>
                </a:solidFill>
                <a:latin typeface="Trebuchet MS" panose="020B0603020202020204" pitchFamily="34" charset="0"/>
              </a:rPr>
              <a:t>TM  </a:t>
            </a:r>
            <a:r>
              <a:rPr lang="en-US" sz="900" dirty="0">
                <a:solidFill>
                  <a:schemeClr val="bg1"/>
                </a:solidFill>
                <a:latin typeface="Trebuchet MS" panose="020B0603020202020204" pitchFamily="34" charset="0"/>
              </a:rPr>
              <a:t>Dividends are reinvested. Historical returns data has been compiled using price data provided by exchanges and not from actual accounts, and should therefore be considered to be hypothetical. Past performance is no guarantee of future results.</a:t>
            </a:r>
          </a:p>
        </p:txBody>
      </p:sp>
    </p:spTree>
    <p:extLst>
      <p:ext uri="{BB962C8B-B14F-4D97-AF65-F5344CB8AC3E}">
        <p14:creationId xmlns:p14="http://schemas.microsoft.com/office/powerpoint/2010/main" val="1290137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DD7B05-A5BE-4D71-A6BA-2A655AE25750}"/>
              </a:ext>
            </a:extLst>
          </p:cNvPr>
          <p:cNvSpPr txBox="1">
            <a:spLocks/>
          </p:cNvSpPr>
          <p:nvPr/>
        </p:nvSpPr>
        <p:spPr>
          <a:xfrm>
            <a:off x="7203691" y="4883612"/>
            <a:ext cx="2806996" cy="694225"/>
          </a:xfrm>
          <a:prstGeom prst="rect">
            <a:avLst/>
          </a:prstGeom>
          <a:no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effectLst>
                  <a:outerShdw blurRad="38100" dist="38100" dir="2700000" algn="tl">
                    <a:srgbClr val="000000">
                      <a:alpha val="43137"/>
                    </a:srgbClr>
                  </a:outerShdw>
                </a:effectLst>
                <a:latin typeface="+mn-lt"/>
              </a:rPr>
              <a:t>Dynamic Risk</a:t>
            </a:r>
          </a:p>
          <a:p>
            <a:pPr algn="ctr">
              <a:lnSpc>
                <a:spcPct val="100000"/>
              </a:lnSpc>
            </a:pPr>
            <a:r>
              <a:rPr lang="en-US" sz="1800" b="1" dirty="0">
                <a:solidFill>
                  <a:schemeClr val="bg1"/>
                </a:solidFill>
                <a:effectLst>
                  <a:outerShdw blurRad="38100" dist="38100" dir="2700000" algn="tl">
                    <a:srgbClr val="000000">
                      <a:alpha val="43137"/>
                    </a:srgbClr>
                  </a:outerShdw>
                </a:effectLst>
                <a:latin typeface="+mn-lt"/>
              </a:rPr>
              <a:t>Managed Example**</a:t>
            </a:r>
            <a:endParaRPr lang="en-US" sz="2800" b="1" dirty="0">
              <a:solidFill>
                <a:schemeClr val="bg1"/>
              </a:solidFill>
              <a:effectLst>
                <a:outerShdw blurRad="38100" dist="38100" dir="2700000" algn="tl">
                  <a:srgbClr val="000000">
                    <a:alpha val="43137"/>
                  </a:srgbClr>
                </a:outerShdw>
              </a:effectLst>
              <a:latin typeface="+mn-lt"/>
            </a:endParaRPr>
          </a:p>
        </p:txBody>
      </p:sp>
      <p:sp>
        <p:nvSpPr>
          <p:cNvPr id="5" name="Title 1">
            <a:extLst>
              <a:ext uri="{FF2B5EF4-FFF2-40B4-BE49-F238E27FC236}">
                <a16:creationId xmlns:a16="http://schemas.microsoft.com/office/drawing/2014/main" id="{37021096-07FF-46CB-8F3F-2448BCBDA09C}"/>
              </a:ext>
            </a:extLst>
          </p:cNvPr>
          <p:cNvSpPr txBox="1">
            <a:spLocks/>
          </p:cNvSpPr>
          <p:nvPr/>
        </p:nvSpPr>
        <p:spPr>
          <a:xfrm>
            <a:off x="2732566" y="4951997"/>
            <a:ext cx="2806995" cy="618825"/>
          </a:xfrm>
          <a:prstGeom prst="rect">
            <a:avLst/>
          </a:prstGeom>
          <a:noFill/>
          <a:ln w="127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effectLst>
                  <a:outerShdw blurRad="38100" dist="38100" dir="2700000" algn="tl">
                    <a:srgbClr val="000000">
                      <a:alpha val="43137"/>
                    </a:srgbClr>
                  </a:outerShdw>
                </a:effectLst>
                <a:latin typeface="+mn-lt"/>
              </a:rPr>
              <a:t>STATIC 60/40*</a:t>
            </a:r>
          </a:p>
        </p:txBody>
      </p:sp>
      <p:sp>
        <p:nvSpPr>
          <p:cNvPr id="7" name="Rectangle 6">
            <a:extLst>
              <a:ext uri="{FF2B5EF4-FFF2-40B4-BE49-F238E27FC236}">
                <a16:creationId xmlns:a16="http://schemas.microsoft.com/office/drawing/2014/main" id="{836EE2C5-C5E2-472A-9519-9E7D5F52843C}"/>
              </a:ext>
            </a:extLst>
          </p:cNvPr>
          <p:cNvSpPr/>
          <p:nvPr/>
        </p:nvSpPr>
        <p:spPr>
          <a:xfrm>
            <a:off x="1188720" y="127275"/>
            <a:ext cx="9841230" cy="677108"/>
          </a:xfrm>
          <a:prstGeom prst="rect">
            <a:avLst/>
          </a:prstGeom>
        </p:spPr>
        <p:txBody>
          <a:bodyPr wrap="square">
            <a:spAutoFit/>
          </a:bodyPr>
          <a:lstStyle/>
          <a:p>
            <a:pPr algn="ctr"/>
            <a:r>
              <a:rPr lang="en-US" sz="2200" b="1" dirty="0">
                <a:solidFill>
                  <a:schemeClr val="tx1">
                    <a:lumMod val="65000"/>
                    <a:lumOff val="35000"/>
                  </a:schemeClr>
                </a:solidFill>
              </a:rPr>
              <a:t>Total Withdrawn @ 4% per year per $100,000</a:t>
            </a:r>
          </a:p>
          <a:p>
            <a:pPr algn="ctr"/>
            <a:r>
              <a:rPr lang="en-US" sz="1600" b="1" dirty="0">
                <a:solidFill>
                  <a:schemeClr val="tx1">
                    <a:lumMod val="65000"/>
                    <a:lumOff val="35000"/>
                  </a:schemeClr>
                </a:solidFill>
              </a:rPr>
              <a:t>October 2007 – June 2018</a:t>
            </a:r>
          </a:p>
        </p:txBody>
      </p:sp>
      <p:sp>
        <p:nvSpPr>
          <p:cNvPr id="8" name="Title 1">
            <a:extLst>
              <a:ext uri="{FF2B5EF4-FFF2-40B4-BE49-F238E27FC236}">
                <a16:creationId xmlns:a16="http://schemas.microsoft.com/office/drawing/2014/main" id="{915C11B8-82A8-4708-B1FB-A695D4B23BEC}"/>
              </a:ext>
            </a:extLst>
          </p:cNvPr>
          <p:cNvSpPr txBox="1">
            <a:spLocks/>
          </p:cNvSpPr>
          <p:nvPr/>
        </p:nvSpPr>
        <p:spPr>
          <a:xfrm>
            <a:off x="2732567" y="3215128"/>
            <a:ext cx="2806995" cy="677108"/>
          </a:xfrm>
          <a:prstGeom prst="rect">
            <a:avLst/>
          </a:prstGeom>
          <a:noFill/>
          <a:ln w="12700">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latin typeface="+mn-lt"/>
              </a:rPr>
              <a:t>TOTAL WITHDRAWN</a:t>
            </a:r>
          </a:p>
          <a:p>
            <a:pPr algn="ctr">
              <a:lnSpc>
                <a:spcPct val="100000"/>
              </a:lnSpc>
            </a:pPr>
            <a:r>
              <a:rPr lang="en-US" sz="3200" b="1" dirty="0">
                <a:solidFill>
                  <a:schemeClr val="bg1"/>
                </a:solidFill>
                <a:latin typeface="+mn-lt"/>
              </a:rPr>
              <a:t>$44,282</a:t>
            </a:r>
            <a:endParaRPr lang="en-US" sz="4000" b="1" dirty="0">
              <a:solidFill>
                <a:schemeClr val="bg1"/>
              </a:solidFill>
              <a:latin typeface="+mn-lt"/>
            </a:endParaRPr>
          </a:p>
        </p:txBody>
      </p:sp>
      <p:sp>
        <p:nvSpPr>
          <p:cNvPr id="16" name="Title 1">
            <a:extLst>
              <a:ext uri="{FF2B5EF4-FFF2-40B4-BE49-F238E27FC236}">
                <a16:creationId xmlns:a16="http://schemas.microsoft.com/office/drawing/2014/main" id="{09325452-733A-4341-A04D-642F142A527A}"/>
              </a:ext>
            </a:extLst>
          </p:cNvPr>
          <p:cNvSpPr txBox="1">
            <a:spLocks/>
          </p:cNvSpPr>
          <p:nvPr/>
        </p:nvSpPr>
        <p:spPr>
          <a:xfrm>
            <a:off x="7203691" y="1671201"/>
            <a:ext cx="2806995" cy="677108"/>
          </a:xfrm>
          <a:prstGeom prst="rect">
            <a:avLst/>
          </a:prstGeom>
          <a:noFill/>
          <a:ln w="12700">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latin typeface="+mn-lt"/>
              </a:rPr>
              <a:t>TOTAL WITHDRAWN</a:t>
            </a:r>
          </a:p>
          <a:p>
            <a:pPr algn="ctr">
              <a:lnSpc>
                <a:spcPct val="100000"/>
              </a:lnSpc>
            </a:pPr>
            <a:r>
              <a:rPr lang="en-US" sz="3200" b="1" dirty="0">
                <a:solidFill>
                  <a:schemeClr val="bg1"/>
                </a:solidFill>
                <a:latin typeface="+mn-lt"/>
              </a:rPr>
              <a:t>$71,521</a:t>
            </a:r>
            <a:endParaRPr lang="en-US" sz="4000" b="1" dirty="0">
              <a:solidFill>
                <a:schemeClr val="bg1"/>
              </a:solidFill>
              <a:latin typeface="+mn-lt"/>
            </a:endParaRPr>
          </a:p>
        </p:txBody>
      </p:sp>
      <p:grpSp>
        <p:nvGrpSpPr>
          <p:cNvPr id="11" name="Group 10">
            <a:extLst>
              <a:ext uri="{FF2B5EF4-FFF2-40B4-BE49-F238E27FC236}">
                <a16:creationId xmlns:a16="http://schemas.microsoft.com/office/drawing/2014/main" id="{E26D88E3-7399-4EE0-AC09-8BA8B95FE93F}"/>
              </a:ext>
            </a:extLst>
          </p:cNvPr>
          <p:cNvGrpSpPr/>
          <p:nvPr/>
        </p:nvGrpSpPr>
        <p:grpSpPr>
          <a:xfrm>
            <a:off x="1488381" y="562489"/>
            <a:ext cx="1640958" cy="1640958"/>
            <a:chOff x="1669312" y="612894"/>
            <a:chExt cx="1640958" cy="1640958"/>
          </a:xfrm>
        </p:grpSpPr>
        <p:sp>
          <p:nvSpPr>
            <p:cNvPr id="12" name="Star: 12 Points 11">
              <a:extLst>
                <a:ext uri="{FF2B5EF4-FFF2-40B4-BE49-F238E27FC236}">
                  <a16:creationId xmlns:a16="http://schemas.microsoft.com/office/drawing/2014/main" id="{DE98345D-4282-46D1-A468-3A22EDAA5D05}"/>
                </a:ext>
              </a:extLst>
            </p:cNvPr>
            <p:cNvSpPr/>
            <p:nvPr/>
          </p:nvSpPr>
          <p:spPr>
            <a:xfrm>
              <a:off x="1669312" y="612894"/>
              <a:ext cx="1640958" cy="1640958"/>
            </a:xfrm>
            <a:prstGeom prst="star12">
              <a:avLst/>
            </a:prstGeom>
            <a:solidFill>
              <a:srgbClr val="7030A0">
                <a:alpha val="83000"/>
              </a:srgbClr>
            </a:solidFill>
            <a:ln>
              <a:solidFill>
                <a:schemeClr val="tx1"/>
              </a:solidFill>
            </a:ln>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BC3A819D-4E94-46F4-A376-7C643C889CAD}"/>
                </a:ext>
              </a:extLst>
            </p:cNvPr>
            <p:cNvSpPr txBox="1">
              <a:spLocks/>
            </p:cNvSpPr>
            <p:nvPr/>
          </p:nvSpPr>
          <p:spPr>
            <a:xfrm>
              <a:off x="1809706" y="873063"/>
              <a:ext cx="1360170" cy="1010635"/>
            </a:xfrm>
            <a:prstGeom prst="rect">
              <a:avLst/>
            </a:prstGeom>
            <a:noFill/>
            <a:ln w="127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b="1" dirty="0">
                  <a:solidFill>
                    <a:schemeClr val="bg1"/>
                  </a:solidFill>
                  <a:latin typeface="+mn-lt"/>
                </a:rPr>
                <a:t>4%</a:t>
              </a:r>
            </a:p>
            <a:p>
              <a:pPr algn="ctr">
                <a:lnSpc>
                  <a:spcPts val="600"/>
                </a:lnSpc>
              </a:pPr>
              <a:r>
                <a:rPr lang="en-US" sz="1600" b="1" dirty="0">
                  <a:solidFill>
                    <a:schemeClr val="bg1"/>
                  </a:solidFill>
                  <a:latin typeface="+mn-lt"/>
                </a:rPr>
                <a:t>annual</a:t>
              </a:r>
            </a:p>
            <a:p>
              <a:pPr algn="ctr">
                <a:lnSpc>
                  <a:spcPts val="1700"/>
                </a:lnSpc>
              </a:pPr>
              <a:r>
                <a:rPr lang="en-US" sz="1600" b="1" dirty="0">
                  <a:solidFill>
                    <a:schemeClr val="bg1"/>
                  </a:solidFill>
                  <a:latin typeface="+mn-lt"/>
                </a:rPr>
                <a:t>withdrawal</a:t>
              </a:r>
            </a:p>
            <a:p>
              <a:pPr algn="ctr">
                <a:lnSpc>
                  <a:spcPts val="1000"/>
                </a:lnSpc>
              </a:pPr>
              <a:r>
                <a:rPr lang="en-US" sz="1050" dirty="0">
                  <a:solidFill>
                    <a:schemeClr val="bg1"/>
                  </a:solidFill>
                  <a:latin typeface="+mn-lt"/>
                </a:rPr>
                <a:t>(distributed</a:t>
              </a:r>
            </a:p>
            <a:p>
              <a:pPr algn="ctr">
                <a:lnSpc>
                  <a:spcPts val="1200"/>
                </a:lnSpc>
              </a:pPr>
              <a:r>
                <a:rPr lang="en-US" sz="1050" dirty="0">
                  <a:solidFill>
                    <a:schemeClr val="bg1"/>
                  </a:solidFill>
                  <a:latin typeface="+mn-lt"/>
                </a:rPr>
                <a:t>monthly)</a:t>
              </a:r>
            </a:p>
          </p:txBody>
        </p:sp>
      </p:grpSp>
      <p:sp>
        <p:nvSpPr>
          <p:cNvPr id="18" name="Rectangle 17">
            <a:extLst>
              <a:ext uri="{FF2B5EF4-FFF2-40B4-BE49-F238E27FC236}">
                <a16:creationId xmlns:a16="http://schemas.microsoft.com/office/drawing/2014/main" id="{2CFED753-3348-48BD-9141-B0BD6B7537DF}"/>
              </a:ext>
            </a:extLst>
          </p:cNvPr>
          <p:cNvSpPr/>
          <p:nvPr/>
        </p:nvSpPr>
        <p:spPr>
          <a:xfrm>
            <a:off x="0" y="5969838"/>
            <a:ext cx="12083970" cy="877163"/>
          </a:xfrm>
          <a:prstGeom prst="rect">
            <a:avLst/>
          </a:prstGeom>
        </p:spPr>
        <p:txBody>
          <a:bodyPr wrap="square" bIns="0">
            <a:spAutoFit/>
          </a:bodyPr>
          <a:lstStyle/>
          <a:p>
            <a:r>
              <a:rPr lang="en-US" sz="900" dirty="0">
                <a:solidFill>
                  <a:schemeClr val="bg1"/>
                </a:solidFill>
                <a:latin typeface="Trebuchet MS" panose="020B0603020202020204" pitchFamily="34" charset="0"/>
              </a:rPr>
              <a:t>The STATIC 60/40 Portfolio consists of a 60% allocation to the S&amp;P Total Return Index, and a 40% allocation to the Barclays Aggregate Bond Index. The S&amp;P 500 Total Return Index is the price return of the Standard &amp; Poor's 500 Index, including daily reinvestment of dividends. It generally represents the aggregate price changes in the largest 500 US publicly traded companies, in addition to the reinvestment of the dividends that those companies pay. The Barclays US Aggregate Bond Index is a broad-based benchmark that measures the investment grade, US dollar-denominated, fixed-rate taxable bond market including Treasuries, government-related, corporate and other securities. ** The Dynamic Risk Managed Example Portfolio uses S&amp;P 500 Total Return Index during "Positive" market conditions, and a group of three Bond sector ETFs during "Neutral" and "Negative" market conditions. The Bond sectors are selected by the Multi-Sector Bond Model published by The Sherman Sheet.</a:t>
            </a:r>
            <a:r>
              <a:rPr lang="en-US" sz="600" baseline="82000" dirty="0">
                <a:solidFill>
                  <a:schemeClr val="bg1"/>
                </a:solidFill>
                <a:latin typeface="Trebuchet MS" panose="020B0603020202020204" pitchFamily="34" charset="0"/>
              </a:rPr>
              <a:t>TM  </a:t>
            </a:r>
            <a:r>
              <a:rPr lang="en-US" sz="900" dirty="0">
                <a:solidFill>
                  <a:schemeClr val="bg1"/>
                </a:solidFill>
                <a:latin typeface="Trebuchet MS" panose="020B0603020202020204" pitchFamily="34" charset="0"/>
              </a:rPr>
              <a:t>Dividends are reinvested. Historical returns data has been compiled using price data provided by exchanges and not from actual accounts, and should therefore be considered to be hypothetical. Past performance is no guarantee of future results.</a:t>
            </a:r>
          </a:p>
        </p:txBody>
      </p:sp>
    </p:spTree>
    <p:extLst>
      <p:ext uri="{BB962C8B-B14F-4D97-AF65-F5344CB8AC3E}">
        <p14:creationId xmlns:p14="http://schemas.microsoft.com/office/powerpoint/2010/main" val="1593919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BBFEEB-E92E-428A-90EC-41B7988B6577}"/>
              </a:ext>
            </a:extLst>
          </p:cNvPr>
          <p:cNvSpPr txBox="1">
            <a:spLocks/>
          </p:cNvSpPr>
          <p:nvPr/>
        </p:nvSpPr>
        <p:spPr>
          <a:xfrm>
            <a:off x="0" y="594808"/>
            <a:ext cx="5105400" cy="2085883"/>
          </a:xfrm>
          <a:prstGeom prst="rect">
            <a:avLst/>
          </a:prstGeom>
          <a:noFill/>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br>
              <a:rPr lang="en-US" sz="900" b="1" dirty="0">
                <a:solidFill>
                  <a:schemeClr val="tx1">
                    <a:lumMod val="75000"/>
                    <a:lumOff val="25000"/>
                  </a:schemeClr>
                </a:solidFill>
              </a:rPr>
            </a:br>
            <a:r>
              <a:rPr lang="en-US" sz="2600" b="1" dirty="0">
                <a:solidFill>
                  <a:schemeClr val="bg1"/>
                </a:solidFill>
                <a:effectLst>
                  <a:outerShdw blurRad="38100" dist="38100" dir="2700000" algn="tl">
                    <a:srgbClr val="000000">
                      <a:alpha val="43137"/>
                    </a:srgbClr>
                  </a:outerShdw>
                </a:effectLst>
                <a:latin typeface="+mn-lt"/>
              </a:rPr>
              <a:t>The industry-standard method </a:t>
            </a:r>
          </a:p>
          <a:p>
            <a:pPr algn="ctr">
              <a:lnSpc>
                <a:spcPct val="120000"/>
              </a:lnSpc>
            </a:pPr>
            <a:r>
              <a:rPr lang="en-US" sz="2600" b="1" dirty="0">
                <a:solidFill>
                  <a:schemeClr val="bg1"/>
                </a:solidFill>
                <a:effectLst>
                  <a:outerShdw blurRad="38100" dist="38100" dir="2700000" algn="tl">
                    <a:srgbClr val="000000">
                      <a:alpha val="43137"/>
                    </a:srgbClr>
                  </a:outerShdw>
                </a:effectLst>
                <a:latin typeface="+mn-lt"/>
              </a:rPr>
              <a:t>of managing risk in a client portfolio </a:t>
            </a:r>
          </a:p>
          <a:p>
            <a:pPr algn="ctr">
              <a:lnSpc>
                <a:spcPct val="120000"/>
              </a:lnSpc>
            </a:pPr>
            <a:r>
              <a:rPr lang="en-US" sz="2600" b="1" dirty="0">
                <a:solidFill>
                  <a:schemeClr val="bg1"/>
                </a:solidFill>
                <a:effectLst>
                  <a:outerShdw blurRad="38100" dist="38100" dir="2700000" algn="tl">
                    <a:srgbClr val="000000">
                      <a:alpha val="43137"/>
                    </a:srgbClr>
                  </a:outerShdw>
                </a:effectLst>
                <a:latin typeface="+mn-lt"/>
              </a:rPr>
              <a:t>is exemplified by the widely-used </a:t>
            </a:r>
          </a:p>
          <a:p>
            <a:pPr algn="ctr">
              <a:lnSpc>
                <a:spcPct val="120000"/>
              </a:lnSpc>
            </a:pPr>
            <a:r>
              <a:rPr lang="en-US" sz="2600" b="1" dirty="0">
                <a:solidFill>
                  <a:schemeClr val="bg1"/>
                </a:solidFill>
                <a:effectLst>
                  <a:outerShdw blurRad="38100" dist="38100" dir="2700000" algn="tl">
                    <a:srgbClr val="000000">
                      <a:alpha val="43137"/>
                    </a:srgbClr>
                  </a:outerShdw>
                </a:effectLst>
                <a:latin typeface="+mn-lt"/>
              </a:rPr>
              <a:t>“60/40 portfolio.”</a:t>
            </a:r>
          </a:p>
        </p:txBody>
      </p:sp>
    </p:spTree>
    <p:extLst>
      <p:ext uri="{BB962C8B-B14F-4D97-AF65-F5344CB8AC3E}">
        <p14:creationId xmlns:p14="http://schemas.microsoft.com/office/powerpoint/2010/main" val="3153759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DD7B05-A5BE-4D71-A6BA-2A655AE25750}"/>
              </a:ext>
            </a:extLst>
          </p:cNvPr>
          <p:cNvSpPr txBox="1">
            <a:spLocks/>
          </p:cNvSpPr>
          <p:nvPr/>
        </p:nvSpPr>
        <p:spPr>
          <a:xfrm>
            <a:off x="7203691" y="4883612"/>
            <a:ext cx="2806996" cy="694225"/>
          </a:xfrm>
          <a:prstGeom prst="rect">
            <a:avLst/>
          </a:prstGeom>
          <a:no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effectLst>
                  <a:outerShdw blurRad="38100" dist="38100" dir="2700000" algn="tl">
                    <a:srgbClr val="000000">
                      <a:alpha val="43137"/>
                    </a:srgbClr>
                  </a:outerShdw>
                </a:effectLst>
                <a:latin typeface="+mn-lt"/>
              </a:rPr>
              <a:t>Dynamic Risk</a:t>
            </a:r>
          </a:p>
          <a:p>
            <a:pPr algn="ctr">
              <a:lnSpc>
                <a:spcPct val="100000"/>
              </a:lnSpc>
            </a:pPr>
            <a:r>
              <a:rPr lang="en-US" sz="1800" b="1" dirty="0">
                <a:solidFill>
                  <a:schemeClr val="bg1"/>
                </a:solidFill>
                <a:effectLst>
                  <a:outerShdw blurRad="38100" dist="38100" dir="2700000" algn="tl">
                    <a:srgbClr val="000000">
                      <a:alpha val="43137"/>
                    </a:srgbClr>
                  </a:outerShdw>
                </a:effectLst>
                <a:latin typeface="+mn-lt"/>
              </a:rPr>
              <a:t>Managed Example**</a:t>
            </a:r>
            <a:endParaRPr lang="en-US" sz="2800" b="1" dirty="0">
              <a:solidFill>
                <a:schemeClr val="bg1"/>
              </a:solidFill>
              <a:effectLst>
                <a:outerShdw blurRad="38100" dist="38100" dir="2700000" algn="tl">
                  <a:srgbClr val="000000">
                    <a:alpha val="43137"/>
                  </a:srgbClr>
                </a:outerShdw>
              </a:effectLst>
              <a:latin typeface="+mn-lt"/>
            </a:endParaRPr>
          </a:p>
        </p:txBody>
      </p:sp>
      <p:sp>
        <p:nvSpPr>
          <p:cNvPr id="5" name="Title 1">
            <a:extLst>
              <a:ext uri="{FF2B5EF4-FFF2-40B4-BE49-F238E27FC236}">
                <a16:creationId xmlns:a16="http://schemas.microsoft.com/office/drawing/2014/main" id="{37021096-07FF-46CB-8F3F-2448BCBDA09C}"/>
              </a:ext>
            </a:extLst>
          </p:cNvPr>
          <p:cNvSpPr txBox="1">
            <a:spLocks/>
          </p:cNvSpPr>
          <p:nvPr/>
        </p:nvSpPr>
        <p:spPr>
          <a:xfrm>
            <a:off x="2806995" y="4951997"/>
            <a:ext cx="2806996" cy="618825"/>
          </a:xfrm>
          <a:prstGeom prst="rect">
            <a:avLst/>
          </a:prstGeom>
          <a:noFill/>
          <a:ln w="127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effectLst>
                  <a:outerShdw blurRad="38100" dist="38100" dir="2700000" algn="tl">
                    <a:srgbClr val="000000">
                      <a:alpha val="43137"/>
                    </a:srgbClr>
                  </a:outerShdw>
                </a:effectLst>
                <a:latin typeface="+mn-lt"/>
              </a:rPr>
              <a:t>STATIC 60/40*</a:t>
            </a:r>
          </a:p>
        </p:txBody>
      </p:sp>
      <p:sp>
        <p:nvSpPr>
          <p:cNvPr id="7" name="Rectangle 6">
            <a:extLst>
              <a:ext uri="{FF2B5EF4-FFF2-40B4-BE49-F238E27FC236}">
                <a16:creationId xmlns:a16="http://schemas.microsoft.com/office/drawing/2014/main" id="{836EE2C5-C5E2-472A-9519-9E7D5F52843C}"/>
              </a:ext>
            </a:extLst>
          </p:cNvPr>
          <p:cNvSpPr/>
          <p:nvPr/>
        </p:nvSpPr>
        <p:spPr>
          <a:xfrm>
            <a:off x="1188720" y="127275"/>
            <a:ext cx="9841230" cy="677108"/>
          </a:xfrm>
          <a:prstGeom prst="rect">
            <a:avLst/>
          </a:prstGeom>
        </p:spPr>
        <p:txBody>
          <a:bodyPr wrap="square">
            <a:spAutoFit/>
          </a:bodyPr>
          <a:lstStyle/>
          <a:p>
            <a:pPr algn="ctr"/>
            <a:r>
              <a:rPr lang="en-US" sz="2200" b="1" dirty="0">
                <a:solidFill>
                  <a:schemeClr val="tx1">
                    <a:lumMod val="65000"/>
                    <a:lumOff val="35000"/>
                  </a:schemeClr>
                </a:solidFill>
              </a:rPr>
              <a:t>Ending Account Value @ 4% per year per $100,000</a:t>
            </a:r>
          </a:p>
          <a:p>
            <a:pPr algn="ctr"/>
            <a:r>
              <a:rPr lang="en-US" sz="1600" b="1" dirty="0">
                <a:solidFill>
                  <a:schemeClr val="tx1">
                    <a:lumMod val="65000"/>
                    <a:lumOff val="35000"/>
                  </a:schemeClr>
                </a:solidFill>
              </a:rPr>
              <a:t>October 2007 – June 2018</a:t>
            </a:r>
          </a:p>
        </p:txBody>
      </p:sp>
      <p:sp>
        <p:nvSpPr>
          <p:cNvPr id="8" name="Title 1">
            <a:extLst>
              <a:ext uri="{FF2B5EF4-FFF2-40B4-BE49-F238E27FC236}">
                <a16:creationId xmlns:a16="http://schemas.microsoft.com/office/drawing/2014/main" id="{915C11B8-82A8-4708-B1FB-A695D4B23BEC}"/>
              </a:ext>
            </a:extLst>
          </p:cNvPr>
          <p:cNvSpPr txBox="1">
            <a:spLocks/>
          </p:cNvSpPr>
          <p:nvPr/>
        </p:nvSpPr>
        <p:spPr>
          <a:xfrm>
            <a:off x="2785732" y="3725494"/>
            <a:ext cx="2806995" cy="929060"/>
          </a:xfrm>
          <a:prstGeom prst="rect">
            <a:avLst/>
          </a:prstGeom>
          <a:noFill/>
          <a:ln w="12700">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latin typeface="+mn-lt"/>
              </a:rPr>
              <a:t>ENDING ACCOUNT VALUE </a:t>
            </a:r>
            <a:r>
              <a:rPr lang="en-US" sz="3200" b="1" dirty="0">
                <a:solidFill>
                  <a:schemeClr val="bg1"/>
                </a:solidFill>
                <a:latin typeface="+mn-lt"/>
              </a:rPr>
              <a:t>$130,680</a:t>
            </a:r>
            <a:endParaRPr lang="en-US" sz="4000" b="1" dirty="0">
              <a:solidFill>
                <a:schemeClr val="bg1"/>
              </a:solidFill>
              <a:latin typeface="+mn-lt"/>
            </a:endParaRPr>
          </a:p>
        </p:txBody>
      </p:sp>
      <p:sp>
        <p:nvSpPr>
          <p:cNvPr id="18" name="Title 1">
            <a:extLst>
              <a:ext uri="{FF2B5EF4-FFF2-40B4-BE49-F238E27FC236}">
                <a16:creationId xmlns:a16="http://schemas.microsoft.com/office/drawing/2014/main" id="{1609B702-21B6-4E19-9A34-7AB337E104EC}"/>
              </a:ext>
            </a:extLst>
          </p:cNvPr>
          <p:cNvSpPr txBox="1">
            <a:spLocks/>
          </p:cNvSpPr>
          <p:nvPr/>
        </p:nvSpPr>
        <p:spPr>
          <a:xfrm>
            <a:off x="7286848" y="2253155"/>
            <a:ext cx="2806995" cy="929060"/>
          </a:xfrm>
          <a:prstGeom prst="rect">
            <a:avLst/>
          </a:prstGeom>
          <a:noFill/>
          <a:ln w="12700">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latin typeface="+mn-lt"/>
              </a:rPr>
              <a:t>ENDING ACCOUNT VALUE </a:t>
            </a:r>
            <a:r>
              <a:rPr lang="en-US" sz="3200" b="1" dirty="0">
                <a:solidFill>
                  <a:schemeClr val="bg1"/>
                </a:solidFill>
                <a:latin typeface="+mn-lt"/>
              </a:rPr>
              <a:t>$228,193</a:t>
            </a:r>
            <a:endParaRPr lang="en-US" sz="4000" b="1" dirty="0">
              <a:solidFill>
                <a:schemeClr val="bg1"/>
              </a:solidFill>
              <a:latin typeface="+mn-lt"/>
            </a:endParaRPr>
          </a:p>
        </p:txBody>
      </p:sp>
      <p:grpSp>
        <p:nvGrpSpPr>
          <p:cNvPr id="11" name="Group 10">
            <a:extLst>
              <a:ext uri="{FF2B5EF4-FFF2-40B4-BE49-F238E27FC236}">
                <a16:creationId xmlns:a16="http://schemas.microsoft.com/office/drawing/2014/main" id="{9F6E355A-CBAD-4421-AAD4-BFF5327A1229}"/>
              </a:ext>
            </a:extLst>
          </p:cNvPr>
          <p:cNvGrpSpPr/>
          <p:nvPr/>
        </p:nvGrpSpPr>
        <p:grpSpPr>
          <a:xfrm>
            <a:off x="1488381" y="562489"/>
            <a:ext cx="1640958" cy="1640958"/>
            <a:chOff x="1669312" y="612894"/>
            <a:chExt cx="1640958" cy="1640958"/>
          </a:xfrm>
        </p:grpSpPr>
        <p:sp>
          <p:nvSpPr>
            <p:cNvPr id="12" name="Star: 12 Points 11">
              <a:extLst>
                <a:ext uri="{FF2B5EF4-FFF2-40B4-BE49-F238E27FC236}">
                  <a16:creationId xmlns:a16="http://schemas.microsoft.com/office/drawing/2014/main" id="{D13670C0-2F19-4126-B1F4-F4C55F75CB63}"/>
                </a:ext>
              </a:extLst>
            </p:cNvPr>
            <p:cNvSpPr/>
            <p:nvPr/>
          </p:nvSpPr>
          <p:spPr>
            <a:xfrm>
              <a:off x="1669312" y="612894"/>
              <a:ext cx="1640958" cy="1640958"/>
            </a:xfrm>
            <a:prstGeom prst="star12">
              <a:avLst/>
            </a:prstGeom>
            <a:solidFill>
              <a:srgbClr val="7030A0">
                <a:alpha val="83000"/>
              </a:srgbClr>
            </a:solidFill>
            <a:ln>
              <a:solidFill>
                <a:schemeClr val="tx1"/>
              </a:solidFill>
            </a:ln>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937EE849-E628-41D0-A260-7D8DEDCE8530}"/>
                </a:ext>
              </a:extLst>
            </p:cNvPr>
            <p:cNvSpPr txBox="1">
              <a:spLocks/>
            </p:cNvSpPr>
            <p:nvPr/>
          </p:nvSpPr>
          <p:spPr>
            <a:xfrm>
              <a:off x="1809706" y="873063"/>
              <a:ext cx="1360170" cy="1010635"/>
            </a:xfrm>
            <a:prstGeom prst="rect">
              <a:avLst/>
            </a:prstGeom>
            <a:noFill/>
            <a:ln w="127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b="1" dirty="0">
                  <a:solidFill>
                    <a:schemeClr val="bg1"/>
                  </a:solidFill>
                  <a:latin typeface="+mn-lt"/>
                </a:rPr>
                <a:t>4%</a:t>
              </a:r>
            </a:p>
            <a:p>
              <a:pPr algn="ctr">
                <a:lnSpc>
                  <a:spcPts val="600"/>
                </a:lnSpc>
              </a:pPr>
              <a:r>
                <a:rPr lang="en-US" sz="1600" b="1" dirty="0">
                  <a:solidFill>
                    <a:schemeClr val="bg1"/>
                  </a:solidFill>
                  <a:latin typeface="+mn-lt"/>
                </a:rPr>
                <a:t>annual</a:t>
              </a:r>
            </a:p>
            <a:p>
              <a:pPr algn="ctr">
                <a:lnSpc>
                  <a:spcPts val="1700"/>
                </a:lnSpc>
              </a:pPr>
              <a:r>
                <a:rPr lang="en-US" sz="1600" b="1" dirty="0">
                  <a:solidFill>
                    <a:schemeClr val="bg1"/>
                  </a:solidFill>
                  <a:latin typeface="+mn-lt"/>
                </a:rPr>
                <a:t>withdrawal</a:t>
              </a:r>
            </a:p>
            <a:p>
              <a:pPr algn="ctr">
                <a:lnSpc>
                  <a:spcPts val="1000"/>
                </a:lnSpc>
              </a:pPr>
              <a:r>
                <a:rPr lang="en-US" sz="1050" dirty="0">
                  <a:solidFill>
                    <a:schemeClr val="bg1"/>
                  </a:solidFill>
                  <a:latin typeface="+mn-lt"/>
                </a:rPr>
                <a:t>(distributed</a:t>
              </a:r>
            </a:p>
            <a:p>
              <a:pPr algn="ctr">
                <a:lnSpc>
                  <a:spcPts val="1200"/>
                </a:lnSpc>
              </a:pPr>
              <a:r>
                <a:rPr lang="en-US" sz="1050" dirty="0">
                  <a:solidFill>
                    <a:schemeClr val="bg1"/>
                  </a:solidFill>
                  <a:latin typeface="+mn-lt"/>
                </a:rPr>
                <a:t>monthly)</a:t>
              </a:r>
            </a:p>
          </p:txBody>
        </p:sp>
      </p:grpSp>
      <p:sp>
        <p:nvSpPr>
          <p:cNvPr id="17" name="Rectangle 16">
            <a:extLst>
              <a:ext uri="{FF2B5EF4-FFF2-40B4-BE49-F238E27FC236}">
                <a16:creationId xmlns:a16="http://schemas.microsoft.com/office/drawing/2014/main" id="{6783FBAD-4070-42E8-BEB1-227F4617B239}"/>
              </a:ext>
            </a:extLst>
          </p:cNvPr>
          <p:cNvSpPr/>
          <p:nvPr/>
        </p:nvSpPr>
        <p:spPr>
          <a:xfrm>
            <a:off x="0" y="5969838"/>
            <a:ext cx="12083970" cy="877163"/>
          </a:xfrm>
          <a:prstGeom prst="rect">
            <a:avLst/>
          </a:prstGeom>
        </p:spPr>
        <p:txBody>
          <a:bodyPr wrap="square" bIns="0">
            <a:spAutoFit/>
          </a:bodyPr>
          <a:lstStyle/>
          <a:p>
            <a:r>
              <a:rPr lang="en-US" sz="900" dirty="0">
                <a:solidFill>
                  <a:schemeClr val="bg1"/>
                </a:solidFill>
                <a:latin typeface="Trebuchet MS" panose="020B0603020202020204" pitchFamily="34" charset="0"/>
              </a:rPr>
              <a:t>The STATIC 60/40 Portfolio consists of a 60% allocation to the S&amp;P Total Return Index, and a 40% allocation to the Barclays Aggregate Bond Index. The S&amp;P 500 Total Return Index is the price return of the Standard &amp; Poor's 500 Index, including daily reinvestment of dividends. It generally represents the aggregate price changes in the largest 500 US publicly traded companies, in addition to the reinvestment of the dividends that those companies pay. The Barclays US Aggregate Bond Index is a broad-based benchmark that measures the investment grade, US dollar-denominated, fixed-rate taxable bond market including Treasuries, government-related, corporate and other securities. ** The Dynamic Risk Managed Example Portfolio uses S&amp;P 500 Total Return Index during "Positive" market conditions, and a group of three Bond sector ETFs during "Neutral" and "Negative" market conditions. The Bond sectors are selected by the Multi-Sector Bond Model published by The Sherman Sheet.</a:t>
            </a:r>
            <a:r>
              <a:rPr lang="en-US" sz="600" baseline="82000" dirty="0">
                <a:solidFill>
                  <a:schemeClr val="bg1"/>
                </a:solidFill>
                <a:latin typeface="Trebuchet MS" panose="020B0603020202020204" pitchFamily="34" charset="0"/>
              </a:rPr>
              <a:t>TM  </a:t>
            </a:r>
            <a:r>
              <a:rPr lang="en-US" sz="900" dirty="0">
                <a:solidFill>
                  <a:schemeClr val="bg1"/>
                </a:solidFill>
                <a:latin typeface="Trebuchet MS" panose="020B0603020202020204" pitchFamily="34" charset="0"/>
              </a:rPr>
              <a:t>Dividends are reinvested. Historical returns data has been compiled using price data provided by exchanges and not from actual accounts, and should therefore be considered to be hypothetical. Past performance is no guarantee of future results.</a:t>
            </a:r>
          </a:p>
        </p:txBody>
      </p:sp>
    </p:spTree>
    <p:extLst>
      <p:ext uri="{BB962C8B-B14F-4D97-AF65-F5344CB8AC3E}">
        <p14:creationId xmlns:p14="http://schemas.microsoft.com/office/powerpoint/2010/main" val="4169614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DD7B05-A5BE-4D71-A6BA-2A655AE25750}"/>
              </a:ext>
            </a:extLst>
          </p:cNvPr>
          <p:cNvSpPr txBox="1">
            <a:spLocks/>
          </p:cNvSpPr>
          <p:nvPr/>
        </p:nvSpPr>
        <p:spPr>
          <a:xfrm>
            <a:off x="6869430" y="4883612"/>
            <a:ext cx="3486149" cy="694225"/>
          </a:xfrm>
          <a:prstGeom prst="rect">
            <a:avLst/>
          </a:prstGeom>
          <a:no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effectLst>
                  <a:outerShdw blurRad="38100" dist="38100" dir="2700000" algn="tl">
                    <a:srgbClr val="000000">
                      <a:alpha val="43137"/>
                    </a:srgbClr>
                  </a:outerShdw>
                </a:effectLst>
                <a:latin typeface="+mn-lt"/>
              </a:rPr>
              <a:t>Dynamic Risk</a:t>
            </a:r>
          </a:p>
          <a:p>
            <a:pPr algn="ctr">
              <a:lnSpc>
                <a:spcPct val="100000"/>
              </a:lnSpc>
            </a:pPr>
            <a:r>
              <a:rPr lang="en-US" sz="1800" b="1" dirty="0">
                <a:solidFill>
                  <a:schemeClr val="bg1"/>
                </a:solidFill>
                <a:effectLst>
                  <a:outerShdw blurRad="38100" dist="38100" dir="2700000" algn="tl">
                    <a:srgbClr val="000000">
                      <a:alpha val="43137"/>
                    </a:srgbClr>
                  </a:outerShdw>
                </a:effectLst>
                <a:latin typeface="+mn-lt"/>
              </a:rPr>
              <a:t>Managed Example**</a:t>
            </a:r>
            <a:endParaRPr lang="en-US" sz="2800" b="1" dirty="0">
              <a:solidFill>
                <a:schemeClr val="bg1"/>
              </a:solidFill>
              <a:effectLst>
                <a:outerShdw blurRad="38100" dist="38100" dir="2700000" algn="tl">
                  <a:srgbClr val="000000">
                    <a:alpha val="43137"/>
                  </a:srgbClr>
                </a:outerShdw>
              </a:effectLst>
              <a:latin typeface="+mn-lt"/>
            </a:endParaRPr>
          </a:p>
        </p:txBody>
      </p:sp>
      <p:sp>
        <p:nvSpPr>
          <p:cNvPr id="5" name="Title 1">
            <a:extLst>
              <a:ext uri="{FF2B5EF4-FFF2-40B4-BE49-F238E27FC236}">
                <a16:creationId xmlns:a16="http://schemas.microsoft.com/office/drawing/2014/main" id="{37021096-07FF-46CB-8F3F-2448BCBDA09C}"/>
              </a:ext>
            </a:extLst>
          </p:cNvPr>
          <p:cNvSpPr txBox="1">
            <a:spLocks/>
          </p:cNvSpPr>
          <p:nvPr/>
        </p:nvSpPr>
        <p:spPr>
          <a:xfrm>
            <a:off x="2314576" y="4951997"/>
            <a:ext cx="3486149" cy="618825"/>
          </a:xfrm>
          <a:prstGeom prst="rect">
            <a:avLst/>
          </a:prstGeom>
          <a:noFill/>
          <a:ln w="127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effectLst>
                  <a:outerShdw blurRad="38100" dist="38100" dir="2700000" algn="tl">
                    <a:srgbClr val="000000">
                      <a:alpha val="43137"/>
                    </a:srgbClr>
                  </a:outerShdw>
                </a:effectLst>
                <a:latin typeface="+mn-lt"/>
              </a:rPr>
              <a:t>STATIC 60/40*</a:t>
            </a:r>
          </a:p>
        </p:txBody>
      </p:sp>
      <p:sp>
        <p:nvSpPr>
          <p:cNvPr id="7" name="Rectangle 6">
            <a:extLst>
              <a:ext uri="{FF2B5EF4-FFF2-40B4-BE49-F238E27FC236}">
                <a16:creationId xmlns:a16="http://schemas.microsoft.com/office/drawing/2014/main" id="{836EE2C5-C5E2-472A-9519-9E7D5F52843C}"/>
              </a:ext>
            </a:extLst>
          </p:cNvPr>
          <p:cNvSpPr/>
          <p:nvPr/>
        </p:nvSpPr>
        <p:spPr>
          <a:xfrm>
            <a:off x="1188720" y="127275"/>
            <a:ext cx="9841230" cy="677108"/>
          </a:xfrm>
          <a:prstGeom prst="rect">
            <a:avLst/>
          </a:prstGeom>
        </p:spPr>
        <p:txBody>
          <a:bodyPr wrap="square">
            <a:spAutoFit/>
          </a:bodyPr>
          <a:lstStyle/>
          <a:p>
            <a:pPr algn="ctr"/>
            <a:r>
              <a:rPr lang="en-US" sz="2200" b="1" dirty="0">
                <a:solidFill>
                  <a:schemeClr val="tx1">
                    <a:lumMod val="65000"/>
                    <a:lumOff val="35000"/>
                  </a:schemeClr>
                </a:solidFill>
              </a:rPr>
              <a:t>Monthly Withdrawal Amounts @ 7% per year per $100,000</a:t>
            </a:r>
          </a:p>
          <a:p>
            <a:pPr algn="ctr"/>
            <a:r>
              <a:rPr lang="en-US" sz="1600" b="1" dirty="0">
                <a:solidFill>
                  <a:schemeClr val="tx1">
                    <a:lumMod val="65000"/>
                    <a:lumOff val="35000"/>
                  </a:schemeClr>
                </a:solidFill>
              </a:rPr>
              <a:t>October 2007 – June 2018</a:t>
            </a:r>
          </a:p>
        </p:txBody>
      </p:sp>
      <p:sp>
        <p:nvSpPr>
          <p:cNvPr id="8" name="Title 1">
            <a:extLst>
              <a:ext uri="{FF2B5EF4-FFF2-40B4-BE49-F238E27FC236}">
                <a16:creationId xmlns:a16="http://schemas.microsoft.com/office/drawing/2014/main" id="{915C11B8-82A8-4708-B1FB-A695D4B23BEC}"/>
              </a:ext>
            </a:extLst>
          </p:cNvPr>
          <p:cNvSpPr txBox="1">
            <a:spLocks/>
          </p:cNvSpPr>
          <p:nvPr/>
        </p:nvSpPr>
        <p:spPr>
          <a:xfrm>
            <a:off x="2319493" y="3203597"/>
            <a:ext cx="1748790" cy="677108"/>
          </a:xfrm>
          <a:prstGeom prst="rect">
            <a:avLst/>
          </a:prstGeom>
          <a:noFill/>
          <a:ln w="12700">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600" b="1" dirty="0">
                <a:solidFill>
                  <a:schemeClr val="bg1"/>
                </a:solidFill>
                <a:latin typeface="+mn-lt"/>
              </a:rPr>
              <a:t>START</a:t>
            </a:r>
          </a:p>
          <a:p>
            <a:pPr algn="ctr">
              <a:lnSpc>
                <a:spcPct val="100000"/>
              </a:lnSpc>
            </a:pPr>
            <a:r>
              <a:rPr lang="en-US" sz="1600" b="1" dirty="0">
                <a:solidFill>
                  <a:schemeClr val="bg1"/>
                </a:solidFill>
                <a:latin typeface="+mn-lt"/>
              </a:rPr>
              <a:t>$580/month</a:t>
            </a:r>
            <a:endParaRPr lang="en-US" sz="2000" b="1" dirty="0">
              <a:solidFill>
                <a:schemeClr val="bg1"/>
              </a:solidFill>
              <a:latin typeface="+mn-lt"/>
            </a:endParaRPr>
          </a:p>
        </p:txBody>
      </p:sp>
      <p:sp>
        <p:nvSpPr>
          <p:cNvPr id="9" name="Title 1">
            <a:extLst>
              <a:ext uri="{FF2B5EF4-FFF2-40B4-BE49-F238E27FC236}">
                <a16:creationId xmlns:a16="http://schemas.microsoft.com/office/drawing/2014/main" id="{4D789318-5FAD-42CF-B471-D0DDE5509E9D}"/>
              </a:ext>
            </a:extLst>
          </p:cNvPr>
          <p:cNvSpPr txBox="1">
            <a:spLocks/>
          </p:cNvSpPr>
          <p:nvPr/>
        </p:nvSpPr>
        <p:spPr>
          <a:xfrm>
            <a:off x="4051935" y="3305497"/>
            <a:ext cx="1748790" cy="677108"/>
          </a:xfrm>
          <a:prstGeom prst="rect">
            <a:avLst/>
          </a:prstGeom>
          <a:noFill/>
          <a:ln w="12700">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600" b="1" dirty="0">
                <a:solidFill>
                  <a:schemeClr val="bg1"/>
                </a:solidFill>
                <a:latin typeface="+mn-lt"/>
              </a:rPr>
              <a:t>END</a:t>
            </a:r>
          </a:p>
          <a:p>
            <a:pPr algn="ctr">
              <a:lnSpc>
                <a:spcPct val="100000"/>
              </a:lnSpc>
            </a:pPr>
            <a:r>
              <a:rPr lang="en-US" sz="1600" b="1" dirty="0">
                <a:solidFill>
                  <a:schemeClr val="bg1"/>
                </a:solidFill>
                <a:latin typeface="+mn-lt"/>
              </a:rPr>
              <a:t>$551/month</a:t>
            </a:r>
          </a:p>
        </p:txBody>
      </p:sp>
      <p:sp>
        <p:nvSpPr>
          <p:cNvPr id="10" name="Title 1">
            <a:extLst>
              <a:ext uri="{FF2B5EF4-FFF2-40B4-BE49-F238E27FC236}">
                <a16:creationId xmlns:a16="http://schemas.microsoft.com/office/drawing/2014/main" id="{957BB238-2ABC-40EE-B3C9-B6DDF7C69897}"/>
              </a:ext>
            </a:extLst>
          </p:cNvPr>
          <p:cNvSpPr txBox="1">
            <a:spLocks/>
          </p:cNvSpPr>
          <p:nvPr/>
        </p:nvSpPr>
        <p:spPr>
          <a:xfrm>
            <a:off x="6869430" y="3192944"/>
            <a:ext cx="1748790" cy="677108"/>
          </a:xfrm>
          <a:prstGeom prst="rect">
            <a:avLst/>
          </a:prstGeom>
          <a:noFill/>
          <a:ln w="12700">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600" b="1" dirty="0">
                <a:solidFill>
                  <a:schemeClr val="bg1"/>
                </a:solidFill>
                <a:latin typeface="+mn-lt"/>
              </a:rPr>
              <a:t>START</a:t>
            </a:r>
          </a:p>
          <a:p>
            <a:pPr algn="ctr">
              <a:lnSpc>
                <a:spcPct val="100000"/>
              </a:lnSpc>
            </a:pPr>
            <a:r>
              <a:rPr lang="en-US" sz="1600" b="1" dirty="0">
                <a:solidFill>
                  <a:schemeClr val="bg1"/>
                </a:solidFill>
                <a:latin typeface="+mn-lt"/>
              </a:rPr>
              <a:t>$580/month</a:t>
            </a:r>
          </a:p>
        </p:txBody>
      </p:sp>
      <p:sp>
        <p:nvSpPr>
          <p:cNvPr id="11" name="Title 1">
            <a:extLst>
              <a:ext uri="{FF2B5EF4-FFF2-40B4-BE49-F238E27FC236}">
                <a16:creationId xmlns:a16="http://schemas.microsoft.com/office/drawing/2014/main" id="{36FD9545-4F5D-40E8-9498-2391252B80CC}"/>
              </a:ext>
            </a:extLst>
          </p:cNvPr>
          <p:cNvSpPr txBox="1">
            <a:spLocks/>
          </p:cNvSpPr>
          <p:nvPr/>
        </p:nvSpPr>
        <p:spPr>
          <a:xfrm>
            <a:off x="8606790" y="1605428"/>
            <a:ext cx="1748790" cy="677108"/>
          </a:xfrm>
          <a:prstGeom prst="rect">
            <a:avLst/>
          </a:prstGeom>
          <a:noFill/>
          <a:ln w="12700">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600" b="1" dirty="0">
                <a:solidFill>
                  <a:schemeClr val="bg1"/>
                </a:solidFill>
                <a:latin typeface="+mn-lt"/>
              </a:rPr>
              <a:t>END</a:t>
            </a:r>
          </a:p>
          <a:p>
            <a:pPr algn="ctr">
              <a:lnSpc>
                <a:spcPct val="100000"/>
              </a:lnSpc>
            </a:pPr>
            <a:r>
              <a:rPr lang="en-US" sz="1600" b="1" dirty="0">
                <a:solidFill>
                  <a:schemeClr val="bg1"/>
                </a:solidFill>
                <a:latin typeface="+mn-lt"/>
              </a:rPr>
              <a:t>$963/month</a:t>
            </a:r>
          </a:p>
        </p:txBody>
      </p:sp>
      <p:sp>
        <p:nvSpPr>
          <p:cNvPr id="14" name="Star: 12 Points 13">
            <a:extLst>
              <a:ext uri="{FF2B5EF4-FFF2-40B4-BE49-F238E27FC236}">
                <a16:creationId xmlns:a16="http://schemas.microsoft.com/office/drawing/2014/main" id="{30799C63-93DF-4E7A-BDF9-643B049358ED}"/>
              </a:ext>
            </a:extLst>
          </p:cNvPr>
          <p:cNvSpPr/>
          <p:nvPr/>
        </p:nvSpPr>
        <p:spPr>
          <a:xfrm>
            <a:off x="1488381" y="562489"/>
            <a:ext cx="1640958" cy="1640958"/>
          </a:xfrm>
          <a:prstGeom prst="star12">
            <a:avLst/>
          </a:prstGeom>
          <a:solidFill>
            <a:srgbClr val="00B0F0">
              <a:alpha val="83000"/>
            </a:srgbClr>
          </a:solidFill>
          <a:ln>
            <a:solidFill>
              <a:schemeClr val="tx1"/>
            </a:solidFill>
          </a:ln>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19D8D919-BF4F-402B-BD1A-51B1CF6A42A1}"/>
              </a:ext>
            </a:extLst>
          </p:cNvPr>
          <p:cNvSpPr txBox="1">
            <a:spLocks/>
          </p:cNvSpPr>
          <p:nvPr/>
        </p:nvSpPr>
        <p:spPr>
          <a:xfrm>
            <a:off x="1628775" y="822658"/>
            <a:ext cx="1360170" cy="1010635"/>
          </a:xfrm>
          <a:prstGeom prst="rect">
            <a:avLst/>
          </a:prstGeom>
          <a:noFill/>
          <a:ln w="127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b="1" dirty="0">
                <a:solidFill>
                  <a:schemeClr val="bg1"/>
                </a:solidFill>
                <a:latin typeface="+mn-lt"/>
              </a:rPr>
              <a:t>7%</a:t>
            </a:r>
          </a:p>
          <a:p>
            <a:pPr algn="ctr">
              <a:lnSpc>
                <a:spcPts val="600"/>
              </a:lnSpc>
            </a:pPr>
            <a:r>
              <a:rPr lang="en-US" sz="1600" b="1" dirty="0">
                <a:solidFill>
                  <a:schemeClr val="bg1"/>
                </a:solidFill>
                <a:latin typeface="+mn-lt"/>
              </a:rPr>
              <a:t>annual</a:t>
            </a:r>
          </a:p>
          <a:p>
            <a:pPr algn="ctr">
              <a:lnSpc>
                <a:spcPts val="1700"/>
              </a:lnSpc>
            </a:pPr>
            <a:r>
              <a:rPr lang="en-US" sz="1600" b="1" dirty="0">
                <a:solidFill>
                  <a:schemeClr val="bg1"/>
                </a:solidFill>
                <a:latin typeface="+mn-lt"/>
              </a:rPr>
              <a:t>withdrawal</a:t>
            </a:r>
          </a:p>
          <a:p>
            <a:pPr algn="ctr">
              <a:lnSpc>
                <a:spcPts val="1000"/>
              </a:lnSpc>
            </a:pPr>
            <a:r>
              <a:rPr lang="en-US" sz="1050" dirty="0">
                <a:solidFill>
                  <a:schemeClr val="bg1"/>
                </a:solidFill>
                <a:latin typeface="+mn-lt"/>
              </a:rPr>
              <a:t>(distributed</a:t>
            </a:r>
          </a:p>
          <a:p>
            <a:pPr algn="ctr">
              <a:lnSpc>
                <a:spcPts val="1200"/>
              </a:lnSpc>
            </a:pPr>
            <a:r>
              <a:rPr lang="en-US" sz="1050" dirty="0">
                <a:solidFill>
                  <a:schemeClr val="bg1"/>
                </a:solidFill>
                <a:latin typeface="+mn-lt"/>
              </a:rPr>
              <a:t>monthly)</a:t>
            </a:r>
          </a:p>
        </p:txBody>
      </p:sp>
      <p:sp>
        <p:nvSpPr>
          <p:cNvPr id="16" name="Rectangle 15">
            <a:extLst>
              <a:ext uri="{FF2B5EF4-FFF2-40B4-BE49-F238E27FC236}">
                <a16:creationId xmlns:a16="http://schemas.microsoft.com/office/drawing/2014/main" id="{A761C9B4-DFEA-411F-A0CB-61AF88310299}"/>
              </a:ext>
            </a:extLst>
          </p:cNvPr>
          <p:cNvSpPr/>
          <p:nvPr/>
        </p:nvSpPr>
        <p:spPr>
          <a:xfrm>
            <a:off x="0" y="5969838"/>
            <a:ext cx="12083970" cy="877163"/>
          </a:xfrm>
          <a:prstGeom prst="rect">
            <a:avLst/>
          </a:prstGeom>
        </p:spPr>
        <p:txBody>
          <a:bodyPr wrap="square" bIns="0">
            <a:spAutoFit/>
          </a:bodyPr>
          <a:lstStyle/>
          <a:p>
            <a:r>
              <a:rPr lang="en-US" sz="900" dirty="0">
                <a:solidFill>
                  <a:schemeClr val="bg1"/>
                </a:solidFill>
                <a:latin typeface="Trebuchet MS" panose="020B0603020202020204" pitchFamily="34" charset="0"/>
              </a:rPr>
              <a:t>The STATIC 60/40 Portfolio consists of a 60% allocation to the S&amp;P Total Return Index, and a 40% allocation to the Barclays Aggregate Bond Index. The S&amp;P 500 Total Return Index is the price return of the Standard &amp; Poor's 500 Index, including daily reinvestment of dividends. It generally represents the aggregate price changes in the largest 500 US publicly traded companies, in addition to the reinvestment of the dividends that those companies pay. The Barclays US Aggregate Bond Index is a broad-based benchmark that measures the investment grade, US dollar-denominated, fixed-rate taxable bond market including Treasuries, government-related, corporate and other securities. ** The Dynamic Risk Managed Example Portfolio uses S&amp;P 500 Total Return Index during "Positive" market conditions, and a group of three Bond sector ETFs during "Neutral" and "Negative" market conditions. The Bond sectors are selected by the Multi-Sector Bond Model published by The Sherman Sheet.</a:t>
            </a:r>
            <a:r>
              <a:rPr lang="en-US" sz="600" baseline="82000" dirty="0">
                <a:solidFill>
                  <a:schemeClr val="bg1"/>
                </a:solidFill>
                <a:latin typeface="Trebuchet MS" panose="020B0603020202020204" pitchFamily="34" charset="0"/>
              </a:rPr>
              <a:t>TM  </a:t>
            </a:r>
            <a:r>
              <a:rPr lang="en-US" sz="900" dirty="0">
                <a:solidFill>
                  <a:schemeClr val="bg1"/>
                </a:solidFill>
                <a:latin typeface="Trebuchet MS" panose="020B0603020202020204" pitchFamily="34" charset="0"/>
              </a:rPr>
              <a:t>Dividends are reinvested. Historical returns data has been compiled using price data provided by exchanges and not from actual accounts, and should therefore be considered to be hypothetical. Past performance is no guarantee of future results.</a:t>
            </a:r>
          </a:p>
        </p:txBody>
      </p:sp>
    </p:spTree>
    <p:extLst>
      <p:ext uri="{BB962C8B-B14F-4D97-AF65-F5344CB8AC3E}">
        <p14:creationId xmlns:p14="http://schemas.microsoft.com/office/powerpoint/2010/main" val="2956905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DD7B05-A5BE-4D71-A6BA-2A655AE25750}"/>
              </a:ext>
            </a:extLst>
          </p:cNvPr>
          <p:cNvSpPr txBox="1">
            <a:spLocks/>
          </p:cNvSpPr>
          <p:nvPr/>
        </p:nvSpPr>
        <p:spPr>
          <a:xfrm>
            <a:off x="7203691" y="4883612"/>
            <a:ext cx="2806996" cy="694225"/>
          </a:xfrm>
          <a:prstGeom prst="rect">
            <a:avLst/>
          </a:prstGeom>
          <a:no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effectLst>
                  <a:outerShdw blurRad="38100" dist="38100" dir="2700000" algn="tl">
                    <a:srgbClr val="000000">
                      <a:alpha val="43137"/>
                    </a:srgbClr>
                  </a:outerShdw>
                </a:effectLst>
                <a:latin typeface="+mn-lt"/>
              </a:rPr>
              <a:t>Dynamic Risk</a:t>
            </a:r>
          </a:p>
          <a:p>
            <a:pPr algn="ctr">
              <a:lnSpc>
                <a:spcPct val="100000"/>
              </a:lnSpc>
            </a:pPr>
            <a:r>
              <a:rPr lang="en-US" sz="1800" b="1" dirty="0">
                <a:solidFill>
                  <a:schemeClr val="bg1"/>
                </a:solidFill>
                <a:effectLst>
                  <a:outerShdw blurRad="38100" dist="38100" dir="2700000" algn="tl">
                    <a:srgbClr val="000000">
                      <a:alpha val="43137"/>
                    </a:srgbClr>
                  </a:outerShdw>
                </a:effectLst>
                <a:latin typeface="+mn-lt"/>
              </a:rPr>
              <a:t>Managed Example**</a:t>
            </a:r>
            <a:endParaRPr lang="en-US" sz="2800" b="1" dirty="0">
              <a:solidFill>
                <a:schemeClr val="bg1"/>
              </a:solidFill>
              <a:effectLst>
                <a:outerShdw blurRad="38100" dist="38100" dir="2700000" algn="tl">
                  <a:srgbClr val="000000">
                    <a:alpha val="43137"/>
                  </a:srgbClr>
                </a:outerShdw>
              </a:effectLst>
              <a:latin typeface="+mn-lt"/>
            </a:endParaRPr>
          </a:p>
        </p:txBody>
      </p:sp>
      <p:sp>
        <p:nvSpPr>
          <p:cNvPr id="5" name="Title 1">
            <a:extLst>
              <a:ext uri="{FF2B5EF4-FFF2-40B4-BE49-F238E27FC236}">
                <a16:creationId xmlns:a16="http://schemas.microsoft.com/office/drawing/2014/main" id="{37021096-07FF-46CB-8F3F-2448BCBDA09C}"/>
              </a:ext>
            </a:extLst>
          </p:cNvPr>
          <p:cNvSpPr txBox="1">
            <a:spLocks/>
          </p:cNvSpPr>
          <p:nvPr/>
        </p:nvSpPr>
        <p:spPr>
          <a:xfrm>
            <a:off x="2806995" y="4951997"/>
            <a:ext cx="2806996" cy="618825"/>
          </a:xfrm>
          <a:prstGeom prst="rect">
            <a:avLst/>
          </a:prstGeom>
          <a:noFill/>
          <a:ln w="127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effectLst>
                  <a:outerShdw blurRad="38100" dist="38100" dir="2700000" algn="tl">
                    <a:srgbClr val="000000">
                      <a:alpha val="43137"/>
                    </a:srgbClr>
                  </a:outerShdw>
                </a:effectLst>
                <a:latin typeface="+mn-lt"/>
              </a:rPr>
              <a:t>STATIC 60/40*</a:t>
            </a:r>
          </a:p>
        </p:txBody>
      </p:sp>
      <p:sp>
        <p:nvSpPr>
          <p:cNvPr id="7" name="Rectangle 6">
            <a:extLst>
              <a:ext uri="{FF2B5EF4-FFF2-40B4-BE49-F238E27FC236}">
                <a16:creationId xmlns:a16="http://schemas.microsoft.com/office/drawing/2014/main" id="{836EE2C5-C5E2-472A-9519-9E7D5F52843C}"/>
              </a:ext>
            </a:extLst>
          </p:cNvPr>
          <p:cNvSpPr/>
          <p:nvPr/>
        </p:nvSpPr>
        <p:spPr>
          <a:xfrm>
            <a:off x="1188720" y="127275"/>
            <a:ext cx="9841230" cy="677108"/>
          </a:xfrm>
          <a:prstGeom prst="rect">
            <a:avLst/>
          </a:prstGeom>
        </p:spPr>
        <p:txBody>
          <a:bodyPr wrap="square">
            <a:spAutoFit/>
          </a:bodyPr>
          <a:lstStyle/>
          <a:p>
            <a:pPr algn="ctr"/>
            <a:r>
              <a:rPr lang="en-US" sz="2200" b="1" dirty="0">
                <a:solidFill>
                  <a:schemeClr val="tx1">
                    <a:lumMod val="65000"/>
                    <a:lumOff val="35000"/>
                  </a:schemeClr>
                </a:solidFill>
              </a:rPr>
              <a:t>Total Withdrawn @ 7% per year per $100,000</a:t>
            </a:r>
          </a:p>
          <a:p>
            <a:pPr algn="ctr"/>
            <a:r>
              <a:rPr lang="en-US" sz="1600" b="1" dirty="0">
                <a:solidFill>
                  <a:schemeClr val="tx1">
                    <a:lumMod val="65000"/>
                    <a:lumOff val="35000"/>
                  </a:schemeClr>
                </a:solidFill>
              </a:rPr>
              <a:t>October 2007 – June 2018</a:t>
            </a:r>
          </a:p>
        </p:txBody>
      </p:sp>
      <p:sp>
        <p:nvSpPr>
          <p:cNvPr id="8" name="Title 1">
            <a:extLst>
              <a:ext uri="{FF2B5EF4-FFF2-40B4-BE49-F238E27FC236}">
                <a16:creationId xmlns:a16="http://schemas.microsoft.com/office/drawing/2014/main" id="{915C11B8-82A8-4708-B1FB-A695D4B23BEC}"/>
              </a:ext>
            </a:extLst>
          </p:cNvPr>
          <p:cNvSpPr txBox="1">
            <a:spLocks/>
          </p:cNvSpPr>
          <p:nvPr/>
        </p:nvSpPr>
        <p:spPr>
          <a:xfrm>
            <a:off x="2785732" y="3236394"/>
            <a:ext cx="2806995" cy="677108"/>
          </a:xfrm>
          <a:prstGeom prst="rect">
            <a:avLst/>
          </a:prstGeom>
          <a:noFill/>
          <a:ln w="12700">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latin typeface="+mn-lt"/>
              </a:rPr>
              <a:t>TOTAL WITHDRAWN</a:t>
            </a:r>
          </a:p>
          <a:p>
            <a:pPr algn="ctr">
              <a:lnSpc>
                <a:spcPct val="100000"/>
              </a:lnSpc>
            </a:pPr>
            <a:r>
              <a:rPr lang="en-US" sz="3200" b="1" dirty="0">
                <a:solidFill>
                  <a:schemeClr val="bg1"/>
                </a:solidFill>
                <a:latin typeface="+mn-lt"/>
              </a:rPr>
              <a:t>$65,656</a:t>
            </a:r>
            <a:endParaRPr lang="en-US" sz="4000" b="1" dirty="0">
              <a:solidFill>
                <a:schemeClr val="bg1"/>
              </a:solidFill>
              <a:latin typeface="+mn-lt"/>
            </a:endParaRPr>
          </a:p>
        </p:txBody>
      </p:sp>
      <p:sp>
        <p:nvSpPr>
          <p:cNvPr id="16" name="Title 1">
            <a:extLst>
              <a:ext uri="{FF2B5EF4-FFF2-40B4-BE49-F238E27FC236}">
                <a16:creationId xmlns:a16="http://schemas.microsoft.com/office/drawing/2014/main" id="{09325452-733A-4341-A04D-642F142A527A}"/>
              </a:ext>
            </a:extLst>
          </p:cNvPr>
          <p:cNvSpPr txBox="1">
            <a:spLocks/>
          </p:cNvSpPr>
          <p:nvPr/>
        </p:nvSpPr>
        <p:spPr>
          <a:xfrm>
            <a:off x="7224957" y="1745632"/>
            <a:ext cx="2806995" cy="677108"/>
          </a:xfrm>
          <a:prstGeom prst="rect">
            <a:avLst/>
          </a:prstGeom>
          <a:noFill/>
          <a:ln w="12700">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latin typeface="+mn-lt"/>
              </a:rPr>
              <a:t>TOTAL WITHDRAWN</a:t>
            </a:r>
          </a:p>
          <a:p>
            <a:pPr algn="ctr">
              <a:lnSpc>
                <a:spcPct val="100000"/>
              </a:lnSpc>
            </a:pPr>
            <a:r>
              <a:rPr lang="en-US" sz="3200" b="1" dirty="0">
                <a:solidFill>
                  <a:schemeClr val="bg1"/>
                </a:solidFill>
                <a:latin typeface="+mn-lt"/>
              </a:rPr>
              <a:t>$104,708</a:t>
            </a:r>
            <a:endParaRPr lang="en-US" sz="4000" b="1" dirty="0">
              <a:solidFill>
                <a:schemeClr val="bg1"/>
              </a:solidFill>
              <a:latin typeface="+mn-lt"/>
            </a:endParaRPr>
          </a:p>
        </p:txBody>
      </p:sp>
      <p:sp>
        <p:nvSpPr>
          <p:cNvPr id="14" name="Star: 12 Points 13">
            <a:extLst>
              <a:ext uri="{FF2B5EF4-FFF2-40B4-BE49-F238E27FC236}">
                <a16:creationId xmlns:a16="http://schemas.microsoft.com/office/drawing/2014/main" id="{F19A2673-B63B-4CE6-9786-F05AA0D58680}"/>
              </a:ext>
            </a:extLst>
          </p:cNvPr>
          <p:cNvSpPr/>
          <p:nvPr/>
        </p:nvSpPr>
        <p:spPr>
          <a:xfrm>
            <a:off x="1488381" y="562489"/>
            <a:ext cx="1640958" cy="1640958"/>
          </a:xfrm>
          <a:prstGeom prst="star12">
            <a:avLst/>
          </a:prstGeom>
          <a:solidFill>
            <a:srgbClr val="00B0F0">
              <a:alpha val="83000"/>
            </a:srgbClr>
          </a:solidFill>
          <a:ln>
            <a:solidFill>
              <a:schemeClr val="tx1"/>
            </a:solidFill>
          </a:ln>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F56973BD-F583-48CB-B4CD-D81A89635962}"/>
              </a:ext>
            </a:extLst>
          </p:cNvPr>
          <p:cNvSpPr txBox="1">
            <a:spLocks/>
          </p:cNvSpPr>
          <p:nvPr/>
        </p:nvSpPr>
        <p:spPr>
          <a:xfrm>
            <a:off x="1628775" y="822658"/>
            <a:ext cx="1360170" cy="1010635"/>
          </a:xfrm>
          <a:prstGeom prst="rect">
            <a:avLst/>
          </a:prstGeom>
          <a:noFill/>
          <a:ln w="127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b="1" dirty="0">
                <a:solidFill>
                  <a:schemeClr val="bg1"/>
                </a:solidFill>
                <a:latin typeface="+mn-lt"/>
              </a:rPr>
              <a:t>7%</a:t>
            </a:r>
          </a:p>
          <a:p>
            <a:pPr algn="ctr">
              <a:lnSpc>
                <a:spcPts val="600"/>
              </a:lnSpc>
            </a:pPr>
            <a:r>
              <a:rPr lang="en-US" sz="1600" b="1" dirty="0">
                <a:solidFill>
                  <a:schemeClr val="bg1"/>
                </a:solidFill>
                <a:latin typeface="+mn-lt"/>
              </a:rPr>
              <a:t>annual</a:t>
            </a:r>
          </a:p>
          <a:p>
            <a:pPr algn="ctr">
              <a:lnSpc>
                <a:spcPts val="1700"/>
              </a:lnSpc>
            </a:pPr>
            <a:r>
              <a:rPr lang="en-US" sz="1600" b="1" dirty="0">
                <a:solidFill>
                  <a:schemeClr val="bg1"/>
                </a:solidFill>
                <a:latin typeface="+mn-lt"/>
              </a:rPr>
              <a:t>withdrawal</a:t>
            </a:r>
          </a:p>
          <a:p>
            <a:pPr algn="ctr">
              <a:lnSpc>
                <a:spcPts val="1000"/>
              </a:lnSpc>
            </a:pPr>
            <a:r>
              <a:rPr lang="en-US" sz="1050" dirty="0">
                <a:solidFill>
                  <a:schemeClr val="bg1"/>
                </a:solidFill>
                <a:latin typeface="+mn-lt"/>
              </a:rPr>
              <a:t>(distributed</a:t>
            </a:r>
          </a:p>
          <a:p>
            <a:pPr algn="ctr">
              <a:lnSpc>
                <a:spcPts val="1200"/>
              </a:lnSpc>
            </a:pPr>
            <a:r>
              <a:rPr lang="en-US" sz="1050" dirty="0">
                <a:solidFill>
                  <a:schemeClr val="bg1"/>
                </a:solidFill>
                <a:latin typeface="+mn-lt"/>
              </a:rPr>
              <a:t>monthly)</a:t>
            </a:r>
          </a:p>
        </p:txBody>
      </p:sp>
      <p:sp>
        <p:nvSpPr>
          <p:cNvPr id="18" name="Rectangle 17">
            <a:extLst>
              <a:ext uri="{FF2B5EF4-FFF2-40B4-BE49-F238E27FC236}">
                <a16:creationId xmlns:a16="http://schemas.microsoft.com/office/drawing/2014/main" id="{2458A123-FE60-4674-8EF4-730F69CC6CB2}"/>
              </a:ext>
            </a:extLst>
          </p:cNvPr>
          <p:cNvSpPr/>
          <p:nvPr/>
        </p:nvSpPr>
        <p:spPr>
          <a:xfrm>
            <a:off x="0" y="5969838"/>
            <a:ext cx="12083970" cy="877163"/>
          </a:xfrm>
          <a:prstGeom prst="rect">
            <a:avLst/>
          </a:prstGeom>
        </p:spPr>
        <p:txBody>
          <a:bodyPr wrap="square" bIns="0">
            <a:spAutoFit/>
          </a:bodyPr>
          <a:lstStyle/>
          <a:p>
            <a:r>
              <a:rPr lang="en-US" sz="900" dirty="0">
                <a:solidFill>
                  <a:schemeClr val="bg1"/>
                </a:solidFill>
                <a:latin typeface="Trebuchet MS" panose="020B0603020202020204" pitchFamily="34" charset="0"/>
              </a:rPr>
              <a:t>The STATIC 60/40 Portfolio consists of a 60% allocation to the S&amp;P Total Return Index, and a 40% allocation to the Barclays Aggregate Bond Index. The S&amp;P 500 Total Return Index is the price return of the Standard &amp; Poor's 500 Index, including daily reinvestment of dividends. It generally represents the aggregate price changes in the largest 500 US publicly traded companies, in addition to the reinvestment of the dividends that those companies pay. The Barclays US Aggregate Bond Index is a broad-based benchmark that measures the investment grade, US dollar-denominated, fixed-rate taxable bond market including Treasuries, government-related, corporate and other securities. ** The Dynamic Risk Managed Example Portfolio uses S&amp;P 500 Total Return Index during "Positive" market conditions, and a group of three Bond sector ETFs during "Neutral" and "Negative" market conditions. The Bond sectors are selected by the Multi-Sector Bond Model published by The Sherman Sheet.</a:t>
            </a:r>
            <a:r>
              <a:rPr lang="en-US" sz="600" baseline="82000" dirty="0">
                <a:solidFill>
                  <a:schemeClr val="bg1"/>
                </a:solidFill>
                <a:latin typeface="Trebuchet MS" panose="020B0603020202020204" pitchFamily="34" charset="0"/>
              </a:rPr>
              <a:t>TM  </a:t>
            </a:r>
            <a:r>
              <a:rPr lang="en-US" sz="900" dirty="0">
                <a:solidFill>
                  <a:schemeClr val="bg1"/>
                </a:solidFill>
                <a:latin typeface="Trebuchet MS" panose="020B0603020202020204" pitchFamily="34" charset="0"/>
              </a:rPr>
              <a:t>Dividends are reinvested. Historical returns data has been compiled using price data provided by exchanges and not from actual accounts, and should therefore be considered to be hypothetical. Past performance is no guarantee of future results.</a:t>
            </a:r>
          </a:p>
        </p:txBody>
      </p:sp>
    </p:spTree>
    <p:extLst>
      <p:ext uri="{BB962C8B-B14F-4D97-AF65-F5344CB8AC3E}">
        <p14:creationId xmlns:p14="http://schemas.microsoft.com/office/powerpoint/2010/main" val="3402896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DD7B05-A5BE-4D71-A6BA-2A655AE25750}"/>
              </a:ext>
            </a:extLst>
          </p:cNvPr>
          <p:cNvSpPr txBox="1">
            <a:spLocks/>
          </p:cNvSpPr>
          <p:nvPr/>
        </p:nvSpPr>
        <p:spPr>
          <a:xfrm>
            <a:off x="7203691" y="4883612"/>
            <a:ext cx="2806996" cy="694225"/>
          </a:xfrm>
          <a:prstGeom prst="rect">
            <a:avLst/>
          </a:prstGeom>
          <a:no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effectLst>
                  <a:outerShdw blurRad="38100" dist="38100" dir="2700000" algn="tl">
                    <a:srgbClr val="000000">
                      <a:alpha val="43137"/>
                    </a:srgbClr>
                  </a:outerShdw>
                </a:effectLst>
                <a:latin typeface="+mn-lt"/>
              </a:rPr>
              <a:t>Dynamic Risk</a:t>
            </a:r>
          </a:p>
          <a:p>
            <a:pPr algn="ctr">
              <a:lnSpc>
                <a:spcPct val="100000"/>
              </a:lnSpc>
            </a:pPr>
            <a:r>
              <a:rPr lang="en-US" sz="1800" b="1" dirty="0">
                <a:solidFill>
                  <a:schemeClr val="bg1"/>
                </a:solidFill>
                <a:effectLst>
                  <a:outerShdw blurRad="38100" dist="38100" dir="2700000" algn="tl">
                    <a:srgbClr val="000000">
                      <a:alpha val="43137"/>
                    </a:srgbClr>
                  </a:outerShdw>
                </a:effectLst>
                <a:latin typeface="+mn-lt"/>
              </a:rPr>
              <a:t>Managed Example**</a:t>
            </a:r>
            <a:endParaRPr lang="en-US" sz="2800" b="1" dirty="0">
              <a:solidFill>
                <a:schemeClr val="bg1"/>
              </a:solidFill>
              <a:effectLst>
                <a:outerShdw blurRad="38100" dist="38100" dir="2700000" algn="tl">
                  <a:srgbClr val="000000">
                    <a:alpha val="43137"/>
                  </a:srgbClr>
                </a:outerShdw>
              </a:effectLst>
              <a:latin typeface="+mn-lt"/>
            </a:endParaRPr>
          </a:p>
        </p:txBody>
      </p:sp>
      <p:sp>
        <p:nvSpPr>
          <p:cNvPr id="5" name="Title 1">
            <a:extLst>
              <a:ext uri="{FF2B5EF4-FFF2-40B4-BE49-F238E27FC236}">
                <a16:creationId xmlns:a16="http://schemas.microsoft.com/office/drawing/2014/main" id="{37021096-07FF-46CB-8F3F-2448BCBDA09C}"/>
              </a:ext>
            </a:extLst>
          </p:cNvPr>
          <p:cNvSpPr txBox="1">
            <a:spLocks/>
          </p:cNvSpPr>
          <p:nvPr/>
        </p:nvSpPr>
        <p:spPr>
          <a:xfrm>
            <a:off x="2806995" y="4951997"/>
            <a:ext cx="2806996" cy="618825"/>
          </a:xfrm>
          <a:prstGeom prst="rect">
            <a:avLst/>
          </a:prstGeom>
          <a:noFill/>
          <a:ln w="127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effectLst>
                  <a:outerShdw blurRad="38100" dist="38100" dir="2700000" algn="tl">
                    <a:srgbClr val="000000">
                      <a:alpha val="43137"/>
                    </a:srgbClr>
                  </a:outerShdw>
                </a:effectLst>
                <a:latin typeface="+mn-lt"/>
              </a:rPr>
              <a:t>STATIC 60/40*</a:t>
            </a:r>
          </a:p>
        </p:txBody>
      </p:sp>
      <p:sp>
        <p:nvSpPr>
          <p:cNvPr id="7" name="Rectangle 6">
            <a:extLst>
              <a:ext uri="{FF2B5EF4-FFF2-40B4-BE49-F238E27FC236}">
                <a16:creationId xmlns:a16="http://schemas.microsoft.com/office/drawing/2014/main" id="{836EE2C5-C5E2-472A-9519-9E7D5F52843C}"/>
              </a:ext>
            </a:extLst>
          </p:cNvPr>
          <p:cNvSpPr/>
          <p:nvPr/>
        </p:nvSpPr>
        <p:spPr>
          <a:xfrm>
            <a:off x="1188720" y="127275"/>
            <a:ext cx="9841230" cy="677108"/>
          </a:xfrm>
          <a:prstGeom prst="rect">
            <a:avLst/>
          </a:prstGeom>
        </p:spPr>
        <p:txBody>
          <a:bodyPr wrap="square">
            <a:spAutoFit/>
          </a:bodyPr>
          <a:lstStyle/>
          <a:p>
            <a:pPr algn="ctr"/>
            <a:r>
              <a:rPr lang="en-US" sz="2200" b="1" dirty="0">
                <a:solidFill>
                  <a:schemeClr val="tx1">
                    <a:lumMod val="65000"/>
                    <a:lumOff val="35000"/>
                  </a:schemeClr>
                </a:solidFill>
              </a:rPr>
              <a:t>Ending Account Value @ 7% per year per $100,000</a:t>
            </a:r>
          </a:p>
          <a:p>
            <a:pPr algn="ctr"/>
            <a:r>
              <a:rPr lang="en-US" sz="1600" b="1" dirty="0">
                <a:solidFill>
                  <a:schemeClr val="tx1">
                    <a:lumMod val="65000"/>
                    <a:lumOff val="35000"/>
                  </a:schemeClr>
                </a:solidFill>
              </a:rPr>
              <a:t>October 2007 – June 2018</a:t>
            </a:r>
          </a:p>
        </p:txBody>
      </p:sp>
      <p:sp>
        <p:nvSpPr>
          <p:cNvPr id="8" name="Title 1">
            <a:extLst>
              <a:ext uri="{FF2B5EF4-FFF2-40B4-BE49-F238E27FC236}">
                <a16:creationId xmlns:a16="http://schemas.microsoft.com/office/drawing/2014/main" id="{915C11B8-82A8-4708-B1FB-A695D4B23BEC}"/>
              </a:ext>
            </a:extLst>
          </p:cNvPr>
          <p:cNvSpPr txBox="1">
            <a:spLocks/>
          </p:cNvSpPr>
          <p:nvPr/>
        </p:nvSpPr>
        <p:spPr>
          <a:xfrm>
            <a:off x="2785732" y="3651063"/>
            <a:ext cx="2806995" cy="929060"/>
          </a:xfrm>
          <a:prstGeom prst="rect">
            <a:avLst/>
          </a:prstGeom>
          <a:noFill/>
          <a:ln w="12700">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latin typeface="+mn-lt"/>
              </a:rPr>
              <a:t>ENDING ACCOUNT VALUE </a:t>
            </a:r>
            <a:r>
              <a:rPr lang="en-US" sz="3200" b="1" dirty="0">
                <a:solidFill>
                  <a:schemeClr val="bg1"/>
                </a:solidFill>
                <a:latin typeface="+mn-lt"/>
              </a:rPr>
              <a:t>$81,355</a:t>
            </a:r>
            <a:endParaRPr lang="en-US" sz="4000" b="1" dirty="0">
              <a:solidFill>
                <a:schemeClr val="bg1"/>
              </a:solidFill>
              <a:latin typeface="+mn-lt"/>
            </a:endParaRPr>
          </a:p>
        </p:txBody>
      </p:sp>
      <p:sp>
        <p:nvSpPr>
          <p:cNvPr id="18" name="Title 1">
            <a:extLst>
              <a:ext uri="{FF2B5EF4-FFF2-40B4-BE49-F238E27FC236}">
                <a16:creationId xmlns:a16="http://schemas.microsoft.com/office/drawing/2014/main" id="{1609B702-21B6-4E19-9A34-7AB337E104EC}"/>
              </a:ext>
            </a:extLst>
          </p:cNvPr>
          <p:cNvSpPr txBox="1">
            <a:spLocks/>
          </p:cNvSpPr>
          <p:nvPr/>
        </p:nvSpPr>
        <p:spPr>
          <a:xfrm>
            <a:off x="7286848" y="1551401"/>
            <a:ext cx="2806995" cy="929060"/>
          </a:xfrm>
          <a:prstGeom prst="rect">
            <a:avLst/>
          </a:prstGeom>
          <a:noFill/>
          <a:ln w="12700">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latin typeface="+mn-lt"/>
              </a:rPr>
              <a:t>ENDING ACCOUNT VALUE </a:t>
            </a:r>
            <a:r>
              <a:rPr lang="en-US" sz="3200" b="1" dirty="0">
                <a:solidFill>
                  <a:schemeClr val="bg1"/>
                </a:solidFill>
                <a:latin typeface="+mn-lt"/>
              </a:rPr>
              <a:t>$165,044</a:t>
            </a:r>
            <a:endParaRPr lang="en-US" sz="4000" b="1" dirty="0">
              <a:solidFill>
                <a:schemeClr val="bg1"/>
              </a:solidFill>
              <a:latin typeface="+mn-lt"/>
            </a:endParaRPr>
          </a:p>
        </p:txBody>
      </p:sp>
      <p:sp>
        <p:nvSpPr>
          <p:cNvPr id="14" name="Star: 12 Points 13">
            <a:extLst>
              <a:ext uri="{FF2B5EF4-FFF2-40B4-BE49-F238E27FC236}">
                <a16:creationId xmlns:a16="http://schemas.microsoft.com/office/drawing/2014/main" id="{73918E9D-253E-44C6-BA00-6588CAE42F47}"/>
              </a:ext>
            </a:extLst>
          </p:cNvPr>
          <p:cNvSpPr/>
          <p:nvPr/>
        </p:nvSpPr>
        <p:spPr>
          <a:xfrm>
            <a:off x="1488381" y="562489"/>
            <a:ext cx="1640958" cy="1640958"/>
          </a:xfrm>
          <a:prstGeom prst="star12">
            <a:avLst/>
          </a:prstGeom>
          <a:solidFill>
            <a:srgbClr val="00B0F0">
              <a:alpha val="83000"/>
            </a:srgbClr>
          </a:solidFill>
          <a:ln>
            <a:solidFill>
              <a:schemeClr val="tx1"/>
            </a:solidFill>
          </a:ln>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1EC40C4D-9ECD-4E70-A539-28694DCE3AD5}"/>
              </a:ext>
            </a:extLst>
          </p:cNvPr>
          <p:cNvSpPr txBox="1">
            <a:spLocks/>
          </p:cNvSpPr>
          <p:nvPr/>
        </p:nvSpPr>
        <p:spPr>
          <a:xfrm>
            <a:off x="1628775" y="822658"/>
            <a:ext cx="1360170" cy="1010635"/>
          </a:xfrm>
          <a:prstGeom prst="rect">
            <a:avLst/>
          </a:prstGeom>
          <a:noFill/>
          <a:ln w="127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b="1" dirty="0">
                <a:solidFill>
                  <a:schemeClr val="bg1"/>
                </a:solidFill>
                <a:latin typeface="+mn-lt"/>
              </a:rPr>
              <a:t>7%</a:t>
            </a:r>
          </a:p>
          <a:p>
            <a:pPr algn="ctr">
              <a:lnSpc>
                <a:spcPts val="600"/>
              </a:lnSpc>
            </a:pPr>
            <a:r>
              <a:rPr lang="en-US" sz="1600" b="1" dirty="0">
                <a:solidFill>
                  <a:schemeClr val="bg1"/>
                </a:solidFill>
                <a:latin typeface="+mn-lt"/>
              </a:rPr>
              <a:t>annual</a:t>
            </a:r>
          </a:p>
          <a:p>
            <a:pPr algn="ctr">
              <a:lnSpc>
                <a:spcPts val="1700"/>
              </a:lnSpc>
            </a:pPr>
            <a:r>
              <a:rPr lang="en-US" sz="1600" b="1" dirty="0">
                <a:solidFill>
                  <a:schemeClr val="bg1"/>
                </a:solidFill>
                <a:latin typeface="+mn-lt"/>
              </a:rPr>
              <a:t>withdrawal</a:t>
            </a:r>
          </a:p>
          <a:p>
            <a:pPr algn="ctr">
              <a:lnSpc>
                <a:spcPts val="1000"/>
              </a:lnSpc>
            </a:pPr>
            <a:r>
              <a:rPr lang="en-US" sz="1050" dirty="0">
                <a:solidFill>
                  <a:schemeClr val="bg1"/>
                </a:solidFill>
                <a:latin typeface="+mn-lt"/>
              </a:rPr>
              <a:t>(distributed</a:t>
            </a:r>
          </a:p>
          <a:p>
            <a:pPr algn="ctr">
              <a:lnSpc>
                <a:spcPts val="1200"/>
              </a:lnSpc>
            </a:pPr>
            <a:r>
              <a:rPr lang="en-US" sz="1050" dirty="0">
                <a:solidFill>
                  <a:schemeClr val="bg1"/>
                </a:solidFill>
                <a:latin typeface="+mn-lt"/>
              </a:rPr>
              <a:t>monthly)</a:t>
            </a:r>
          </a:p>
        </p:txBody>
      </p:sp>
      <p:sp>
        <p:nvSpPr>
          <p:cNvPr id="17" name="Rectangle 16">
            <a:extLst>
              <a:ext uri="{FF2B5EF4-FFF2-40B4-BE49-F238E27FC236}">
                <a16:creationId xmlns:a16="http://schemas.microsoft.com/office/drawing/2014/main" id="{0691130F-C9FF-4B0E-806D-01B53A2019A4}"/>
              </a:ext>
            </a:extLst>
          </p:cNvPr>
          <p:cNvSpPr/>
          <p:nvPr/>
        </p:nvSpPr>
        <p:spPr>
          <a:xfrm>
            <a:off x="0" y="5969838"/>
            <a:ext cx="12083970" cy="877163"/>
          </a:xfrm>
          <a:prstGeom prst="rect">
            <a:avLst/>
          </a:prstGeom>
        </p:spPr>
        <p:txBody>
          <a:bodyPr wrap="square" bIns="0">
            <a:spAutoFit/>
          </a:bodyPr>
          <a:lstStyle/>
          <a:p>
            <a:r>
              <a:rPr lang="en-US" sz="900" dirty="0">
                <a:solidFill>
                  <a:schemeClr val="bg1"/>
                </a:solidFill>
                <a:latin typeface="Trebuchet MS" panose="020B0603020202020204" pitchFamily="34" charset="0"/>
              </a:rPr>
              <a:t>The STATIC 60/40 Portfolio consists of a 60% allocation to the S&amp;P Total Return Index, and a 40% allocation to the Barclays Aggregate Bond Index. The S&amp;P 500 Total Return Index is the price return of the Standard &amp; Poor's 500 Index, including daily reinvestment of dividends. It generally represents the aggregate price changes in the largest 500 US publicly traded companies, in addition to the reinvestment of the dividends that those companies pay. The Barclays US Aggregate Bond Index is a broad-based benchmark that measures the investment grade, US dollar-denominated, fixed-rate taxable bond market including Treasuries, government-related, corporate and other securities. ** The Dynamic Risk Managed Example Portfolio uses S&amp;P 500 Total Return Index during "Positive" market conditions, and a group of three Bond sector ETFs during "Neutral" and "Negative" market conditions. The Bond sectors are selected by the Multi-Sector Bond Model published by The Sherman Sheet.</a:t>
            </a:r>
            <a:r>
              <a:rPr lang="en-US" sz="600" baseline="82000" dirty="0">
                <a:solidFill>
                  <a:schemeClr val="bg1"/>
                </a:solidFill>
                <a:latin typeface="Trebuchet MS" panose="020B0603020202020204" pitchFamily="34" charset="0"/>
              </a:rPr>
              <a:t>TM  </a:t>
            </a:r>
            <a:r>
              <a:rPr lang="en-US" sz="900" dirty="0">
                <a:solidFill>
                  <a:schemeClr val="bg1"/>
                </a:solidFill>
                <a:latin typeface="Trebuchet MS" panose="020B0603020202020204" pitchFamily="34" charset="0"/>
              </a:rPr>
              <a:t>Dividends are reinvested. Historical returns data has been compiled using price data provided by exchanges and not from actual accounts, and should therefore be considered to be hypothetical. Past performance is no guarantee of future results.</a:t>
            </a:r>
          </a:p>
        </p:txBody>
      </p:sp>
    </p:spTree>
    <p:extLst>
      <p:ext uri="{BB962C8B-B14F-4D97-AF65-F5344CB8AC3E}">
        <p14:creationId xmlns:p14="http://schemas.microsoft.com/office/powerpoint/2010/main" val="2112980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E2921E-4FC2-47CC-8C1D-C874116C7C34}"/>
              </a:ext>
            </a:extLst>
          </p:cNvPr>
          <p:cNvSpPr txBox="1">
            <a:spLocks/>
          </p:cNvSpPr>
          <p:nvPr/>
        </p:nvSpPr>
        <p:spPr>
          <a:xfrm>
            <a:off x="7747688" y="88181"/>
            <a:ext cx="4448432" cy="2085883"/>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br>
              <a:rPr lang="en-US" sz="900" b="1" dirty="0">
                <a:solidFill>
                  <a:schemeClr val="tx1">
                    <a:lumMod val="75000"/>
                    <a:lumOff val="25000"/>
                  </a:schemeClr>
                </a:solidFill>
              </a:rPr>
            </a:br>
            <a:r>
              <a:rPr lang="en-US" sz="2600" b="1" dirty="0">
                <a:solidFill>
                  <a:schemeClr val="accent1">
                    <a:lumMod val="40000"/>
                    <a:lumOff val="60000"/>
                  </a:schemeClr>
                </a:solidFill>
                <a:latin typeface="+mn-lt"/>
              </a:rPr>
              <a:t>“T</a:t>
            </a:r>
            <a:r>
              <a:rPr lang="en-US" sz="2600" b="1" dirty="0">
                <a:solidFill>
                  <a:schemeClr val="accent1">
                    <a:lumMod val="40000"/>
                    <a:lumOff val="60000"/>
                  </a:schemeClr>
                </a:solidFill>
                <a:effectLst>
                  <a:outerShdw blurRad="38100" dist="38100" dir="2700000" algn="tl">
                    <a:srgbClr val="000000">
                      <a:alpha val="43137"/>
                    </a:srgbClr>
                  </a:outerShdw>
                </a:effectLst>
                <a:latin typeface="+mn-lt"/>
              </a:rPr>
              <a:t>he stock market is a device for transferring money from the impatient to the patient.”</a:t>
            </a:r>
          </a:p>
        </p:txBody>
      </p:sp>
      <p:sp>
        <p:nvSpPr>
          <p:cNvPr id="8" name="Title 1">
            <a:extLst>
              <a:ext uri="{FF2B5EF4-FFF2-40B4-BE49-F238E27FC236}">
                <a16:creationId xmlns:a16="http://schemas.microsoft.com/office/drawing/2014/main" id="{13739444-EC91-41EF-B428-3CE50E098CE6}"/>
              </a:ext>
            </a:extLst>
          </p:cNvPr>
          <p:cNvSpPr txBox="1">
            <a:spLocks/>
          </p:cNvSpPr>
          <p:nvPr/>
        </p:nvSpPr>
        <p:spPr>
          <a:xfrm>
            <a:off x="7772400" y="1822246"/>
            <a:ext cx="4572000" cy="747959"/>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br>
              <a:rPr lang="en-US" sz="900" b="1" dirty="0">
                <a:solidFill>
                  <a:schemeClr val="tx1">
                    <a:lumMod val="75000"/>
                    <a:lumOff val="25000"/>
                  </a:schemeClr>
                </a:solidFill>
              </a:rPr>
            </a:br>
            <a:r>
              <a:rPr lang="en-US" sz="2600" b="1" dirty="0">
                <a:solidFill>
                  <a:schemeClr val="accent1">
                    <a:lumMod val="40000"/>
                    <a:lumOff val="60000"/>
                  </a:schemeClr>
                </a:solidFill>
                <a:effectLst>
                  <a:outerShdw blurRad="38100" dist="38100" dir="2700000" algn="tl">
                    <a:srgbClr val="000000">
                      <a:alpha val="43137"/>
                    </a:srgbClr>
                  </a:outerShdw>
                </a:effectLst>
                <a:latin typeface="+mn-lt"/>
              </a:rPr>
              <a:t>~ Warren Buffett</a:t>
            </a:r>
          </a:p>
        </p:txBody>
      </p:sp>
    </p:spTree>
    <p:extLst>
      <p:ext uri="{BB962C8B-B14F-4D97-AF65-F5344CB8AC3E}">
        <p14:creationId xmlns:p14="http://schemas.microsoft.com/office/powerpoint/2010/main" val="479345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ABB629A-5C62-4BF6-B10D-66E696EA9DB8}"/>
              </a:ext>
            </a:extLst>
          </p:cNvPr>
          <p:cNvSpPr txBox="1">
            <a:spLocks/>
          </p:cNvSpPr>
          <p:nvPr/>
        </p:nvSpPr>
        <p:spPr>
          <a:xfrm>
            <a:off x="286186" y="1865003"/>
            <a:ext cx="8827670" cy="411764"/>
          </a:xfrm>
          <a:prstGeom prst="rect">
            <a:avLst/>
          </a:prstGeom>
          <a:noFill/>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000" b="1" dirty="0">
                <a:solidFill>
                  <a:srgbClr val="94AAE8"/>
                </a:solidFill>
                <a:latin typeface="+mn-lt"/>
              </a:rPr>
              <a:t>Our implementation of Dynamic Risk Management </a:t>
            </a:r>
            <a:r>
              <a:rPr lang="en-US" sz="2000" b="1" i="1" dirty="0">
                <a:solidFill>
                  <a:srgbClr val="94AAE8"/>
                </a:solidFill>
                <a:latin typeface="+mn-lt"/>
              </a:rPr>
              <a:t>is </a:t>
            </a:r>
            <a:r>
              <a:rPr lang="en-US" sz="2000" b="1" dirty="0">
                <a:solidFill>
                  <a:srgbClr val="94AAE8"/>
                </a:solidFill>
                <a:latin typeface="+mn-lt"/>
              </a:rPr>
              <a:t>that methodology.</a:t>
            </a:r>
          </a:p>
        </p:txBody>
      </p:sp>
      <p:sp>
        <p:nvSpPr>
          <p:cNvPr id="9" name="Title 1">
            <a:extLst>
              <a:ext uri="{FF2B5EF4-FFF2-40B4-BE49-F238E27FC236}">
                <a16:creationId xmlns:a16="http://schemas.microsoft.com/office/drawing/2014/main" id="{2962AE86-77C6-4297-9D7A-331C10C1C105}"/>
              </a:ext>
            </a:extLst>
          </p:cNvPr>
          <p:cNvSpPr txBox="1">
            <a:spLocks/>
          </p:cNvSpPr>
          <p:nvPr/>
        </p:nvSpPr>
        <p:spPr>
          <a:xfrm>
            <a:off x="281360" y="113021"/>
            <a:ext cx="5295481" cy="415737"/>
          </a:xfrm>
          <a:prstGeom prst="rect">
            <a:avLst/>
          </a:prstGeom>
          <a:noFill/>
        </p:spPr>
        <p:txBody>
          <a:bodyPr vert="horz" wrap="square"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200" b="1" dirty="0">
                <a:solidFill>
                  <a:schemeClr val="bg1"/>
                </a:solidFill>
                <a:latin typeface="+mn-lt"/>
              </a:rPr>
              <a:t>Disaster Avoidance is no Accident</a:t>
            </a:r>
          </a:p>
        </p:txBody>
      </p:sp>
      <p:sp>
        <p:nvSpPr>
          <p:cNvPr id="6" name="Title 1">
            <a:extLst>
              <a:ext uri="{FF2B5EF4-FFF2-40B4-BE49-F238E27FC236}">
                <a16:creationId xmlns:a16="http://schemas.microsoft.com/office/drawing/2014/main" id="{B7CE0972-A075-4569-9D61-F27FD9785449}"/>
              </a:ext>
            </a:extLst>
          </p:cNvPr>
          <p:cNvSpPr txBox="1">
            <a:spLocks/>
          </p:cNvSpPr>
          <p:nvPr/>
        </p:nvSpPr>
        <p:spPr>
          <a:xfrm>
            <a:off x="277812" y="480725"/>
            <a:ext cx="7327844" cy="1384277"/>
          </a:xfrm>
          <a:prstGeom prst="rect">
            <a:avLst/>
          </a:prstGeom>
          <a:noFill/>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700" b="1" dirty="0">
                <a:solidFill>
                  <a:schemeClr val="bg1"/>
                </a:solidFill>
                <a:latin typeface="+mn-lt"/>
              </a:rPr>
              <a:t>More than a catchy phrase, “Disaster Avoidance” requires a disciplined, structured methodology to achieve what should be the goal of every financial advisor: to shepherd their clients on a survivable journey, leading to the achievement of their retirement dreams.</a:t>
            </a:r>
          </a:p>
        </p:txBody>
      </p:sp>
      <p:sp>
        <p:nvSpPr>
          <p:cNvPr id="7" name="Title 1">
            <a:extLst>
              <a:ext uri="{FF2B5EF4-FFF2-40B4-BE49-F238E27FC236}">
                <a16:creationId xmlns:a16="http://schemas.microsoft.com/office/drawing/2014/main" id="{7B90A39B-BA87-4A8F-8531-8B233A286575}"/>
              </a:ext>
            </a:extLst>
          </p:cNvPr>
          <p:cNvSpPr txBox="1">
            <a:spLocks/>
          </p:cNvSpPr>
          <p:nvPr/>
        </p:nvSpPr>
        <p:spPr>
          <a:xfrm>
            <a:off x="277811" y="2101029"/>
            <a:ext cx="7017291" cy="1510051"/>
          </a:xfrm>
          <a:prstGeom prst="rect">
            <a:avLst/>
          </a:prstGeom>
          <a:noFill/>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700" b="1" dirty="0">
                <a:solidFill>
                  <a:schemeClr val="bg1"/>
                </a:solidFill>
                <a:latin typeface="+mn-lt"/>
              </a:rPr>
              <a:t>The industry-standard 60/40 portfolio imposes losses that are unacceptably high, and gains that are unnecessarily low. Dynamic Risk Management seeks to significantly improve on both.</a:t>
            </a:r>
          </a:p>
        </p:txBody>
      </p:sp>
    </p:spTree>
    <p:extLst>
      <p:ext uri="{BB962C8B-B14F-4D97-AF65-F5344CB8AC3E}">
        <p14:creationId xmlns:p14="http://schemas.microsoft.com/office/powerpoint/2010/main" val="2691592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4A02CE-5AC4-4429-9E45-9DBDA7F64BCA}"/>
              </a:ext>
            </a:extLst>
          </p:cNvPr>
          <p:cNvSpPr txBox="1">
            <a:spLocks/>
          </p:cNvSpPr>
          <p:nvPr/>
        </p:nvSpPr>
        <p:spPr>
          <a:xfrm>
            <a:off x="1268630" y="370155"/>
            <a:ext cx="3806952" cy="1823985"/>
          </a:xfrm>
          <a:prstGeom prst="rect">
            <a:avLst/>
          </a:prstGeom>
          <a:noFill/>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9600" b="1" dirty="0">
                <a:solidFill>
                  <a:schemeClr val="bg1"/>
                </a:solidFill>
                <a:latin typeface="+mn-lt"/>
              </a:rPr>
              <a:t>Q&amp;A</a:t>
            </a:r>
          </a:p>
        </p:txBody>
      </p:sp>
    </p:spTree>
    <p:extLst>
      <p:ext uri="{BB962C8B-B14F-4D97-AF65-F5344CB8AC3E}">
        <p14:creationId xmlns:p14="http://schemas.microsoft.com/office/powerpoint/2010/main" val="1558357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56E42A-D311-42E3-8FF9-1F7C1E7FEAA5}"/>
              </a:ext>
            </a:extLst>
          </p:cNvPr>
          <p:cNvSpPr/>
          <p:nvPr/>
        </p:nvSpPr>
        <p:spPr>
          <a:xfrm>
            <a:off x="308115" y="2365514"/>
            <a:ext cx="11658598" cy="367748"/>
          </a:xfrm>
          <a:prstGeom prst="rect">
            <a:avLst/>
          </a:prstGeom>
          <a:solidFill>
            <a:srgbClr val="7D9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E28FE9-A068-453C-93EC-983EFA50EBFB}"/>
              </a:ext>
            </a:extLst>
          </p:cNvPr>
          <p:cNvSpPr>
            <a:spLocks noGrp="1"/>
          </p:cNvSpPr>
          <p:nvPr>
            <p:ph idx="1"/>
          </p:nvPr>
        </p:nvSpPr>
        <p:spPr>
          <a:xfrm>
            <a:off x="308114" y="593173"/>
            <a:ext cx="11575771" cy="5638662"/>
          </a:xfrm>
        </p:spPr>
        <p:txBody>
          <a:bodyPr/>
          <a:lstStyle/>
          <a:p>
            <a:pPr marL="0" indent="0">
              <a:buNone/>
            </a:pPr>
            <a:r>
              <a:rPr lang="en-US" sz="2400" b="1" dirty="0">
                <a:solidFill>
                  <a:schemeClr val="tx1">
                    <a:lumMod val="75000"/>
                    <a:lumOff val="25000"/>
                  </a:schemeClr>
                </a:solidFill>
              </a:rPr>
              <a:t>DISCLAIMER</a:t>
            </a:r>
          </a:p>
          <a:p>
            <a:pPr marL="0" indent="0">
              <a:buNone/>
            </a:pPr>
            <a:endParaRPr lang="en-US" sz="1200" dirty="0">
              <a:solidFill>
                <a:schemeClr val="tx1">
                  <a:lumMod val="75000"/>
                  <a:lumOff val="25000"/>
                </a:schemeClr>
              </a:solidFill>
            </a:endParaRPr>
          </a:p>
          <a:p>
            <a:pPr marL="0" indent="0">
              <a:buNone/>
            </a:pPr>
            <a:r>
              <a:rPr lang="en-US" sz="1200" dirty="0">
                <a:solidFill>
                  <a:schemeClr val="tx1">
                    <a:lumMod val="75000"/>
                    <a:lumOff val="25000"/>
                  </a:schemeClr>
                </a:solidFill>
              </a:rPr>
              <a:t>The opinions voiced in this material are for general information only and are not intended to provide or be construed as providing specific investment advice or recommendations for any individual. To determine which investments may be appropriate for you, consult your financial advisor prior to investing. All performance referenced is historical and is no guaranteed of future results. All indices are unmanaged and cannot be invested in directly.</a:t>
            </a:r>
          </a:p>
          <a:p>
            <a:pPr marL="0" indent="0">
              <a:buNone/>
            </a:pPr>
            <a:r>
              <a:rPr lang="en-US" sz="1200" dirty="0">
                <a:solidFill>
                  <a:schemeClr val="tx1">
                    <a:lumMod val="75000"/>
                    <a:lumOff val="25000"/>
                  </a:schemeClr>
                </a:solidFill>
              </a:rPr>
              <a:t>This information is not intended to be a substitute for specific individualized tax advice. We suggest that you discuss your specific tax issues with a qualified tax advisor.</a:t>
            </a:r>
          </a:p>
          <a:p>
            <a:pPr marL="0" indent="0">
              <a:buNone/>
            </a:pPr>
            <a:endParaRPr lang="en-US" sz="300" b="1" dirty="0">
              <a:solidFill>
                <a:srgbClr val="540054"/>
              </a:solidFill>
            </a:endParaRPr>
          </a:p>
          <a:p>
            <a:pPr marL="0" indent="0">
              <a:buNone/>
            </a:pPr>
            <a:r>
              <a:rPr lang="en-US" sz="1300" b="1" dirty="0">
                <a:solidFill>
                  <a:schemeClr val="bg1"/>
                </a:solidFill>
              </a:rPr>
              <a:t>Not FDIC/NCUA Insured  |  Not Bank/Credit Union Guaranteed  |  May Lose Value  |  Not Guaranteed by any Government Agency  |  Not a Bank/Credit Union Deposit.</a:t>
            </a:r>
          </a:p>
          <a:p>
            <a:pPr marL="0" indent="0">
              <a:buNone/>
            </a:pPr>
            <a:endParaRPr lang="en-US" sz="1800" dirty="0">
              <a:solidFill>
                <a:srgbClr val="540054"/>
              </a:solidFill>
            </a:endParaRPr>
          </a:p>
          <a:p>
            <a:pPr marL="0" indent="0">
              <a:buNone/>
            </a:pPr>
            <a:r>
              <a:rPr lang="en-US" sz="1400" b="1" dirty="0">
                <a:solidFill>
                  <a:schemeClr val="tx1">
                    <a:lumMod val="75000"/>
                    <a:lumOff val="25000"/>
                  </a:schemeClr>
                </a:solidFill>
              </a:rPr>
              <a:t>Optimum Wealth Management, LLC</a:t>
            </a:r>
          </a:p>
          <a:p>
            <a:pPr marL="0" indent="0">
              <a:buNone/>
            </a:pPr>
            <a:endParaRPr lang="en-US" sz="600" dirty="0">
              <a:solidFill>
                <a:schemeClr val="tx1">
                  <a:lumMod val="75000"/>
                  <a:lumOff val="25000"/>
                </a:schemeClr>
              </a:solidFill>
            </a:endParaRPr>
          </a:p>
          <a:p>
            <a:pPr marL="0" indent="0">
              <a:buNone/>
            </a:pPr>
            <a:r>
              <a:rPr lang="en-US" sz="1200" dirty="0">
                <a:solidFill>
                  <a:schemeClr val="tx1">
                    <a:lumMod val="75000"/>
                    <a:lumOff val="25000"/>
                  </a:schemeClr>
                </a:solidFill>
              </a:rPr>
              <a:t>Dynamic Risk Management may involve more frequent buying and selling of assets and will tend to generate higher transaction costs. Investors should consider the tax consequences of moving positions more frequently.</a:t>
            </a:r>
          </a:p>
          <a:p>
            <a:pPr marL="0" indent="0">
              <a:buNone/>
            </a:pPr>
            <a:endParaRPr lang="en-US" sz="300" dirty="0">
              <a:solidFill>
                <a:schemeClr val="tx1">
                  <a:lumMod val="75000"/>
                  <a:lumOff val="25000"/>
                </a:schemeClr>
              </a:solidFill>
            </a:endParaRPr>
          </a:p>
          <a:p>
            <a:pPr marL="0" indent="0">
              <a:buNone/>
            </a:pPr>
            <a:r>
              <a:rPr lang="en-US" sz="1400" b="1" u="sng" dirty="0">
                <a:solidFill>
                  <a:schemeClr val="tx1">
                    <a:lumMod val="75000"/>
                    <a:lumOff val="25000"/>
                  </a:schemeClr>
                </a:solidFill>
              </a:rPr>
              <a:t>Registered Contact Information:</a:t>
            </a:r>
            <a:endParaRPr lang="en-US" sz="1200" b="1" u="sng" dirty="0">
              <a:solidFill>
                <a:schemeClr val="tx1">
                  <a:lumMod val="75000"/>
                  <a:lumOff val="25000"/>
                </a:schemeClr>
              </a:solidFill>
            </a:endParaRPr>
          </a:p>
          <a:p>
            <a:pPr marL="0" indent="0">
              <a:lnSpc>
                <a:spcPct val="150000"/>
              </a:lnSpc>
              <a:buNone/>
            </a:pPr>
            <a:r>
              <a:rPr lang="en-US" sz="1200" dirty="0">
                <a:solidFill>
                  <a:schemeClr val="tx1">
                    <a:lumMod val="75000"/>
                    <a:lumOff val="25000"/>
                  </a:schemeClr>
                </a:solidFill>
              </a:rPr>
              <a:t>Michael C. Cordak</a:t>
            </a:r>
          </a:p>
          <a:p>
            <a:pPr marL="0" indent="0">
              <a:buNone/>
            </a:pPr>
            <a:r>
              <a:rPr lang="en-US" sz="1200" dirty="0">
                <a:solidFill>
                  <a:schemeClr val="tx1">
                    <a:lumMod val="75000"/>
                    <a:lumOff val="25000"/>
                  </a:schemeClr>
                </a:solidFill>
              </a:rPr>
              <a:t>Optimum Wealth Management, LLC</a:t>
            </a:r>
          </a:p>
          <a:p>
            <a:pPr marL="0" indent="0">
              <a:buNone/>
            </a:pPr>
            <a:r>
              <a:rPr lang="en-US" sz="1200" dirty="0">
                <a:solidFill>
                  <a:schemeClr val="tx1">
                    <a:lumMod val="75000"/>
                    <a:lumOff val="25000"/>
                  </a:schemeClr>
                </a:solidFill>
              </a:rPr>
              <a:t>2033 Cresthaven Walk  Woodstock, GA 30189</a:t>
            </a:r>
          </a:p>
          <a:p>
            <a:pPr marL="0" indent="0">
              <a:buNone/>
            </a:pPr>
            <a:r>
              <a:rPr lang="en-US" sz="1200" dirty="0">
                <a:solidFill>
                  <a:schemeClr val="tx1">
                    <a:lumMod val="75000"/>
                    <a:lumOff val="25000"/>
                  </a:schemeClr>
                </a:solidFill>
              </a:rPr>
              <a:t>678-778-2694</a:t>
            </a:r>
          </a:p>
          <a:p>
            <a:pPr marL="0" indent="0">
              <a:buNone/>
            </a:pPr>
            <a:endParaRPr lang="en-US" dirty="0"/>
          </a:p>
        </p:txBody>
      </p:sp>
    </p:spTree>
    <p:extLst>
      <p:ext uri="{BB962C8B-B14F-4D97-AF65-F5344CB8AC3E}">
        <p14:creationId xmlns:p14="http://schemas.microsoft.com/office/powerpoint/2010/main" val="1316630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BBFEEB-E92E-428A-90EC-41B7988B6577}"/>
              </a:ext>
            </a:extLst>
          </p:cNvPr>
          <p:cNvSpPr txBox="1">
            <a:spLocks/>
          </p:cNvSpPr>
          <p:nvPr/>
        </p:nvSpPr>
        <p:spPr>
          <a:xfrm>
            <a:off x="0" y="133350"/>
            <a:ext cx="12192000" cy="69056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600" b="1" dirty="0">
                <a:solidFill>
                  <a:schemeClr val="tx1">
                    <a:lumMod val="65000"/>
                    <a:lumOff val="35000"/>
                  </a:schemeClr>
                </a:solidFill>
                <a:latin typeface="+mn-lt"/>
              </a:rPr>
              <a:t>A 60/40 portfolio refers to a 60% allocation to stocks, and a 40% allocation to bonds.</a:t>
            </a:r>
          </a:p>
        </p:txBody>
      </p:sp>
      <p:sp>
        <p:nvSpPr>
          <p:cNvPr id="5" name="Title 1">
            <a:extLst>
              <a:ext uri="{FF2B5EF4-FFF2-40B4-BE49-F238E27FC236}">
                <a16:creationId xmlns:a16="http://schemas.microsoft.com/office/drawing/2014/main" id="{74A570A5-99E9-46D4-916D-99DE97DFFF22}"/>
              </a:ext>
            </a:extLst>
          </p:cNvPr>
          <p:cNvSpPr txBox="1">
            <a:spLocks/>
          </p:cNvSpPr>
          <p:nvPr/>
        </p:nvSpPr>
        <p:spPr>
          <a:xfrm>
            <a:off x="410224" y="923464"/>
            <a:ext cx="4703316" cy="593453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US" sz="2600" b="1" dirty="0">
                <a:solidFill>
                  <a:schemeClr val="tx1">
                    <a:lumMod val="65000"/>
                    <a:lumOff val="35000"/>
                  </a:schemeClr>
                </a:solidFill>
                <a:latin typeface="+mn-lt"/>
              </a:rPr>
              <a:t>The “risk management” is the 40% held in bonds, which are expected to act as a buffer to stocks during Bear markets, since bonds tend to hold up in times of stock distress.</a:t>
            </a:r>
          </a:p>
          <a:p>
            <a:pPr algn="ctr">
              <a:lnSpc>
                <a:spcPct val="120000"/>
              </a:lnSpc>
              <a:spcBef>
                <a:spcPts val="0"/>
              </a:spcBef>
            </a:pPr>
            <a:endParaRPr lang="en-US" sz="2600" b="1" dirty="0">
              <a:solidFill>
                <a:schemeClr val="bg1"/>
              </a:solidFill>
              <a:latin typeface="+mn-lt"/>
            </a:endParaRPr>
          </a:p>
        </p:txBody>
      </p:sp>
      <p:sp>
        <p:nvSpPr>
          <p:cNvPr id="6" name="Title 1">
            <a:extLst>
              <a:ext uri="{FF2B5EF4-FFF2-40B4-BE49-F238E27FC236}">
                <a16:creationId xmlns:a16="http://schemas.microsoft.com/office/drawing/2014/main" id="{4088AFA3-7FC7-44DC-94A9-8D3FDDA43059}"/>
              </a:ext>
            </a:extLst>
          </p:cNvPr>
          <p:cNvSpPr txBox="1">
            <a:spLocks/>
          </p:cNvSpPr>
          <p:nvPr/>
        </p:nvSpPr>
        <p:spPr>
          <a:xfrm>
            <a:off x="6296024" y="2738438"/>
            <a:ext cx="3629025" cy="866773"/>
          </a:xfrm>
          <a:prstGeom prst="rect">
            <a:avLst/>
          </a:prstGeom>
          <a:noFill/>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800" b="1" dirty="0">
                <a:solidFill>
                  <a:schemeClr val="bg1"/>
                </a:solidFill>
                <a:latin typeface="+mn-lt"/>
              </a:rPr>
              <a:t>40% Bonds</a:t>
            </a:r>
          </a:p>
        </p:txBody>
      </p:sp>
      <p:sp>
        <p:nvSpPr>
          <p:cNvPr id="7" name="Title 1">
            <a:extLst>
              <a:ext uri="{FF2B5EF4-FFF2-40B4-BE49-F238E27FC236}">
                <a16:creationId xmlns:a16="http://schemas.microsoft.com/office/drawing/2014/main" id="{1C790B73-DB82-4384-B579-671629DBA5EC}"/>
              </a:ext>
            </a:extLst>
          </p:cNvPr>
          <p:cNvSpPr txBox="1">
            <a:spLocks/>
          </p:cNvSpPr>
          <p:nvPr/>
        </p:nvSpPr>
        <p:spPr>
          <a:xfrm>
            <a:off x="8248649" y="5519738"/>
            <a:ext cx="3629025" cy="866773"/>
          </a:xfrm>
          <a:prstGeom prst="rect">
            <a:avLst/>
          </a:prstGeom>
          <a:noFill/>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800" b="1" dirty="0">
                <a:solidFill>
                  <a:schemeClr val="bg1"/>
                </a:solidFill>
                <a:latin typeface="+mn-lt"/>
              </a:rPr>
              <a:t>60% Stocks</a:t>
            </a:r>
          </a:p>
        </p:txBody>
      </p:sp>
    </p:spTree>
    <p:extLst>
      <p:ext uri="{BB962C8B-B14F-4D97-AF65-F5344CB8AC3E}">
        <p14:creationId xmlns:p14="http://schemas.microsoft.com/office/powerpoint/2010/main" val="3207953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BBFEEB-E92E-428A-90EC-41B7988B6577}"/>
              </a:ext>
            </a:extLst>
          </p:cNvPr>
          <p:cNvSpPr txBox="1">
            <a:spLocks/>
          </p:cNvSpPr>
          <p:nvPr/>
        </p:nvSpPr>
        <p:spPr>
          <a:xfrm>
            <a:off x="295277" y="2059781"/>
            <a:ext cx="4943475" cy="2738437"/>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600" b="1" dirty="0">
                <a:solidFill>
                  <a:schemeClr val="tx1">
                    <a:lumMod val="65000"/>
                    <a:lumOff val="35000"/>
                  </a:schemeClr>
                </a:solidFill>
                <a:latin typeface="+mn-lt"/>
              </a:rPr>
              <a:t>The 60/40 has become such an industry standard, in fact, that it’s frequently known as</a:t>
            </a:r>
          </a:p>
          <a:p>
            <a:pPr algn="ctr">
              <a:lnSpc>
                <a:spcPct val="120000"/>
              </a:lnSpc>
            </a:pPr>
            <a:endParaRPr lang="en-US" sz="900" b="1" dirty="0">
              <a:solidFill>
                <a:schemeClr val="tx1">
                  <a:lumMod val="65000"/>
                  <a:lumOff val="35000"/>
                </a:schemeClr>
              </a:solidFill>
              <a:latin typeface="+mn-lt"/>
            </a:endParaRPr>
          </a:p>
          <a:p>
            <a:pPr algn="ctr">
              <a:lnSpc>
                <a:spcPct val="120000"/>
              </a:lnSpc>
            </a:pPr>
            <a:r>
              <a:rPr lang="en-US" sz="3600" b="1" dirty="0">
                <a:solidFill>
                  <a:schemeClr val="tx1">
                    <a:lumMod val="65000"/>
                    <a:lumOff val="35000"/>
                  </a:schemeClr>
                </a:solidFill>
                <a:latin typeface="+mn-lt"/>
              </a:rPr>
              <a:t>“The Balanced Portfolio”</a:t>
            </a:r>
          </a:p>
        </p:txBody>
      </p:sp>
      <p:sp>
        <p:nvSpPr>
          <p:cNvPr id="6" name="Title 1">
            <a:extLst>
              <a:ext uri="{FF2B5EF4-FFF2-40B4-BE49-F238E27FC236}">
                <a16:creationId xmlns:a16="http://schemas.microsoft.com/office/drawing/2014/main" id="{4088AFA3-7FC7-44DC-94A9-8D3FDDA43059}"/>
              </a:ext>
            </a:extLst>
          </p:cNvPr>
          <p:cNvSpPr txBox="1">
            <a:spLocks/>
          </p:cNvSpPr>
          <p:nvPr/>
        </p:nvSpPr>
        <p:spPr>
          <a:xfrm>
            <a:off x="6334124" y="810309"/>
            <a:ext cx="3629025" cy="866773"/>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dirty="0">
                <a:solidFill>
                  <a:schemeClr val="bg1"/>
                </a:solidFill>
                <a:latin typeface="+mn-lt"/>
              </a:rPr>
              <a:t>40% Bonds</a:t>
            </a:r>
          </a:p>
        </p:txBody>
      </p:sp>
      <p:sp>
        <p:nvSpPr>
          <p:cNvPr id="7" name="Title 1">
            <a:extLst>
              <a:ext uri="{FF2B5EF4-FFF2-40B4-BE49-F238E27FC236}">
                <a16:creationId xmlns:a16="http://schemas.microsoft.com/office/drawing/2014/main" id="{1C790B73-DB82-4384-B579-671629DBA5EC}"/>
              </a:ext>
            </a:extLst>
          </p:cNvPr>
          <p:cNvSpPr txBox="1">
            <a:spLocks/>
          </p:cNvSpPr>
          <p:nvPr/>
        </p:nvSpPr>
        <p:spPr>
          <a:xfrm>
            <a:off x="8562975" y="5424488"/>
            <a:ext cx="3629025" cy="866773"/>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dirty="0">
                <a:solidFill>
                  <a:schemeClr val="bg1"/>
                </a:solidFill>
                <a:latin typeface="+mn-lt"/>
              </a:rPr>
              <a:t>60% Stocks</a:t>
            </a:r>
          </a:p>
        </p:txBody>
      </p:sp>
      <p:sp>
        <p:nvSpPr>
          <p:cNvPr id="8" name="Title 1">
            <a:extLst>
              <a:ext uri="{FF2B5EF4-FFF2-40B4-BE49-F238E27FC236}">
                <a16:creationId xmlns:a16="http://schemas.microsoft.com/office/drawing/2014/main" id="{31DEC297-C9D4-4AAE-8C35-38815D20F6FB}"/>
              </a:ext>
            </a:extLst>
          </p:cNvPr>
          <p:cNvSpPr txBox="1">
            <a:spLocks/>
          </p:cNvSpPr>
          <p:nvPr/>
        </p:nvSpPr>
        <p:spPr>
          <a:xfrm>
            <a:off x="7886699" y="2662142"/>
            <a:ext cx="3200399" cy="1658999"/>
          </a:xfrm>
          <a:prstGeom prst="rect">
            <a:avLst/>
          </a:prstGeom>
          <a:noFill/>
        </p:spPr>
        <p:txBody>
          <a:bodyPr vert="horz" lIns="91440" tIns="45720" rIns="91440" bIns="45720" rtlCol="0" anchor="t">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800" b="1" dirty="0">
                <a:solidFill>
                  <a:schemeClr val="bg1"/>
                </a:solidFill>
                <a:latin typeface="+mn-lt"/>
              </a:rPr>
              <a:t>The Balanced Portfolio</a:t>
            </a:r>
          </a:p>
        </p:txBody>
      </p:sp>
      <p:sp>
        <p:nvSpPr>
          <p:cNvPr id="9" name="Title 1">
            <a:extLst>
              <a:ext uri="{FF2B5EF4-FFF2-40B4-BE49-F238E27FC236}">
                <a16:creationId xmlns:a16="http://schemas.microsoft.com/office/drawing/2014/main" id="{553F2795-573F-4D09-A5D9-EC1EED7588F1}"/>
              </a:ext>
            </a:extLst>
          </p:cNvPr>
          <p:cNvSpPr txBox="1">
            <a:spLocks/>
          </p:cNvSpPr>
          <p:nvPr/>
        </p:nvSpPr>
        <p:spPr>
          <a:xfrm>
            <a:off x="7886698" y="2624042"/>
            <a:ext cx="3200399" cy="1658999"/>
          </a:xfrm>
          <a:prstGeom prst="rect">
            <a:avLst/>
          </a:prstGeom>
          <a:noFill/>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dirty="0">
                <a:solidFill>
                  <a:schemeClr val="tx1">
                    <a:lumMod val="65000"/>
                    <a:lumOff val="35000"/>
                  </a:schemeClr>
                </a:solidFill>
                <a:latin typeface="+mn-lt"/>
              </a:rPr>
              <a:t>“The Balanced Portfolio”</a:t>
            </a:r>
          </a:p>
        </p:txBody>
      </p:sp>
    </p:spTree>
    <p:extLst>
      <p:ext uri="{BB962C8B-B14F-4D97-AF65-F5344CB8AC3E}">
        <p14:creationId xmlns:p14="http://schemas.microsoft.com/office/powerpoint/2010/main" val="415646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BBFEEB-E92E-428A-90EC-41B7988B6577}"/>
              </a:ext>
            </a:extLst>
          </p:cNvPr>
          <p:cNvSpPr txBox="1">
            <a:spLocks/>
          </p:cNvSpPr>
          <p:nvPr/>
        </p:nvSpPr>
        <p:spPr>
          <a:xfrm>
            <a:off x="409577" y="333376"/>
            <a:ext cx="4086223" cy="619125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600" b="1" dirty="0">
                <a:solidFill>
                  <a:schemeClr val="tx1">
                    <a:lumMod val="65000"/>
                    <a:lumOff val="35000"/>
                  </a:schemeClr>
                </a:solidFill>
                <a:latin typeface="+mn-lt"/>
              </a:rPr>
              <a:t>The 60/40 portfolio is so common that investors can find a Balanced Fund by throwing a dart at the mutual funds page of their Sunday newspapers.</a:t>
            </a:r>
            <a:endParaRPr lang="en-US" sz="3600" b="1" dirty="0">
              <a:solidFill>
                <a:schemeClr val="tx1">
                  <a:lumMod val="65000"/>
                  <a:lumOff val="35000"/>
                </a:schemeClr>
              </a:solidFill>
              <a:latin typeface="+mn-lt"/>
            </a:endParaRPr>
          </a:p>
        </p:txBody>
      </p:sp>
    </p:spTree>
    <p:extLst>
      <p:ext uri="{BB962C8B-B14F-4D97-AF65-F5344CB8AC3E}">
        <p14:creationId xmlns:p14="http://schemas.microsoft.com/office/powerpoint/2010/main" val="205235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BBFEEB-E92E-428A-90EC-41B7988B6577}"/>
              </a:ext>
            </a:extLst>
          </p:cNvPr>
          <p:cNvSpPr txBox="1">
            <a:spLocks/>
          </p:cNvSpPr>
          <p:nvPr/>
        </p:nvSpPr>
        <p:spPr>
          <a:xfrm>
            <a:off x="337351" y="333376"/>
            <a:ext cx="4225771" cy="619125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600" b="1" dirty="0">
                <a:solidFill>
                  <a:schemeClr val="tx1">
                    <a:lumMod val="65000"/>
                    <a:lumOff val="35000"/>
                  </a:schemeClr>
                </a:solidFill>
                <a:latin typeface="+mn-lt"/>
              </a:rPr>
              <a:t>There are actually hundreds of Balanced Funds available anymore - including many whose names you may recognize, like these:</a:t>
            </a:r>
          </a:p>
          <a:p>
            <a:pPr algn="ctr">
              <a:lnSpc>
                <a:spcPct val="120000"/>
              </a:lnSpc>
            </a:pPr>
            <a:endParaRPr lang="en-US" sz="2600" b="1" dirty="0">
              <a:solidFill>
                <a:schemeClr val="tx1">
                  <a:lumMod val="65000"/>
                  <a:lumOff val="35000"/>
                </a:schemeClr>
              </a:solidFill>
              <a:latin typeface="+mn-lt"/>
            </a:endParaRPr>
          </a:p>
          <a:p>
            <a:pPr marL="342900" indent="-342900" algn="ctr">
              <a:lnSpc>
                <a:spcPts val="2500"/>
              </a:lnSpc>
              <a:spcAft>
                <a:spcPts val="1200"/>
              </a:spcAft>
              <a:buFont typeface="Arial" panose="020B0604020202020204" pitchFamily="34" charset="0"/>
              <a:buChar char="•"/>
            </a:pPr>
            <a:r>
              <a:rPr lang="en-US" sz="2400" b="1" dirty="0">
                <a:solidFill>
                  <a:schemeClr val="tx1">
                    <a:lumMod val="65000"/>
                    <a:lumOff val="35000"/>
                  </a:schemeClr>
                </a:solidFill>
                <a:latin typeface="+mn-lt"/>
              </a:rPr>
              <a:t>Vanguard Balanced Index </a:t>
            </a:r>
          </a:p>
          <a:p>
            <a:pPr marL="342900" indent="-342900" algn="ctr">
              <a:lnSpc>
                <a:spcPts val="2500"/>
              </a:lnSpc>
              <a:spcAft>
                <a:spcPts val="1200"/>
              </a:spcAft>
              <a:buFont typeface="Arial" panose="020B0604020202020204" pitchFamily="34" charset="0"/>
              <a:buChar char="•"/>
            </a:pPr>
            <a:r>
              <a:rPr lang="en-US" sz="2400" b="1" dirty="0">
                <a:solidFill>
                  <a:schemeClr val="tx1">
                    <a:lumMod val="65000"/>
                    <a:lumOff val="35000"/>
                  </a:schemeClr>
                </a:solidFill>
                <a:latin typeface="+mn-lt"/>
              </a:rPr>
              <a:t>American Funds Balanced </a:t>
            </a:r>
          </a:p>
          <a:p>
            <a:pPr marL="342900" indent="-342900" algn="ctr">
              <a:lnSpc>
                <a:spcPts val="2500"/>
              </a:lnSpc>
              <a:spcAft>
                <a:spcPts val="1200"/>
              </a:spcAft>
              <a:buFont typeface="Arial" panose="020B0604020202020204" pitchFamily="34" charset="0"/>
              <a:buChar char="•"/>
            </a:pPr>
            <a:r>
              <a:rPr lang="en-US" sz="2400" b="1" dirty="0">
                <a:solidFill>
                  <a:schemeClr val="tx1">
                    <a:lumMod val="65000"/>
                    <a:lumOff val="35000"/>
                  </a:schemeClr>
                </a:solidFill>
                <a:latin typeface="+mn-lt"/>
              </a:rPr>
              <a:t>Dodge &amp; Cox Balanced </a:t>
            </a:r>
          </a:p>
          <a:p>
            <a:pPr marL="342900" indent="-342900" algn="ctr">
              <a:lnSpc>
                <a:spcPts val="2500"/>
              </a:lnSpc>
              <a:spcAft>
                <a:spcPts val="1200"/>
              </a:spcAft>
              <a:buFont typeface="Arial" panose="020B0604020202020204" pitchFamily="34" charset="0"/>
              <a:buChar char="•"/>
            </a:pPr>
            <a:r>
              <a:rPr lang="en-US" sz="2400" b="1" dirty="0">
                <a:solidFill>
                  <a:schemeClr val="tx1">
                    <a:lumMod val="65000"/>
                    <a:lumOff val="35000"/>
                  </a:schemeClr>
                </a:solidFill>
                <a:latin typeface="+mn-lt"/>
              </a:rPr>
              <a:t> T. Rowe Price Balanced </a:t>
            </a:r>
          </a:p>
          <a:p>
            <a:pPr marL="342900" indent="-342900" algn="ctr">
              <a:lnSpc>
                <a:spcPts val="2500"/>
              </a:lnSpc>
              <a:spcAft>
                <a:spcPts val="1200"/>
              </a:spcAft>
              <a:buFont typeface="Arial" panose="020B0604020202020204" pitchFamily="34" charset="0"/>
              <a:buChar char="•"/>
            </a:pPr>
            <a:r>
              <a:rPr lang="en-US" sz="2400" b="1" dirty="0">
                <a:solidFill>
                  <a:schemeClr val="tx1">
                    <a:lumMod val="65000"/>
                    <a:lumOff val="35000"/>
                  </a:schemeClr>
                </a:solidFill>
                <a:latin typeface="+mn-lt"/>
              </a:rPr>
              <a:t>Fidelity Balanced </a:t>
            </a:r>
            <a:endParaRPr lang="en-US" sz="3200" b="1" dirty="0">
              <a:solidFill>
                <a:schemeClr val="tx1">
                  <a:lumMod val="65000"/>
                  <a:lumOff val="35000"/>
                </a:schemeClr>
              </a:solidFill>
              <a:latin typeface="+mn-lt"/>
            </a:endParaRPr>
          </a:p>
        </p:txBody>
      </p:sp>
    </p:spTree>
    <p:extLst>
      <p:ext uri="{BB962C8B-B14F-4D97-AF65-F5344CB8AC3E}">
        <p14:creationId xmlns:p14="http://schemas.microsoft.com/office/powerpoint/2010/main" val="1436213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8E3FE6-2229-4C30-9F68-EAA74DDBF1EB}"/>
              </a:ext>
            </a:extLst>
          </p:cNvPr>
          <p:cNvSpPr txBox="1">
            <a:spLocks/>
          </p:cNvSpPr>
          <p:nvPr/>
        </p:nvSpPr>
        <p:spPr>
          <a:xfrm>
            <a:off x="417251" y="639192"/>
            <a:ext cx="3178205" cy="5725636"/>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600" b="1" dirty="0">
                <a:solidFill>
                  <a:schemeClr val="bg1"/>
                </a:solidFill>
                <a:effectLst>
                  <a:outerShdw blurRad="38100" dist="38100" dir="2700000" algn="tl">
                    <a:srgbClr val="000000">
                      <a:alpha val="43137"/>
                    </a:srgbClr>
                  </a:outerShdw>
                </a:effectLst>
                <a:latin typeface="+mn-lt"/>
              </a:rPr>
              <a:t>This passive, fixed, unchanging method of risk management is called </a:t>
            </a:r>
          </a:p>
          <a:p>
            <a:pPr algn="ctr">
              <a:lnSpc>
                <a:spcPct val="120000"/>
              </a:lnSpc>
            </a:pPr>
            <a:r>
              <a:rPr lang="en-US" sz="5400" b="1" dirty="0">
                <a:solidFill>
                  <a:srgbClr val="00B0F0"/>
                </a:solidFill>
                <a:effectLst>
                  <a:outerShdw blurRad="38100" dist="38100" dir="2700000" algn="tl">
                    <a:srgbClr val="000000">
                      <a:alpha val="43137"/>
                    </a:srgbClr>
                  </a:outerShdw>
                </a:effectLst>
                <a:latin typeface="+mn-lt"/>
              </a:rPr>
              <a:t>STATIC</a:t>
            </a:r>
            <a:r>
              <a:rPr lang="en-US" sz="2600" b="1" dirty="0">
                <a:solidFill>
                  <a:schemeClr val="bg1"/>
                </a:solidFill>
                <a:effectLst>
                  <a:outerShdw blurRad="38100" dist="38100" dir="2700000" algn="tl">
                    <a:srgbClr val="000000">
                      <a:alpha val="43137"/>
                    </a:srgbClr>
                  </a:outerShdw>
                </a:effectLst>
                <a:latin typeface="+mn-lt"/>
              </a:rPr>
              <a:t> </a:t>
            </a:r>
          </a:p>
          <a:p>
            <a:pPr algn="ctr">
              <a:lnSpc>
                <a:spcPct val="120000"/>
              </a:lnSpc>
            </a:pPr>
            <a:r>
              <a:rPr lang="en-US" sz="2600" b="1" dirty="0">
                <a:solidFill>
                  <a:schemeClr val="bg1"/>
                </a:solidFill>
                <a:effectLst>
                  <a:outerShdw blurRad="38100" dist="38100" dir="2700000" algn="tl">
                    <a:srgbClr val="000000">
                      <a:alpha val="43137"/>
                    </a:srgbClr>
                  </a:outerShdw>
                </a:effectLst>
                <a:latin typeface="+mn-lt"/>
              </a:rPr>
              <a:t>risk management.</a:t>
            </a:r>
          </a:p>
          <a:p>
            <a:pPr algn="ctr">
              <a:lnSpc>
                <a:spcPct val="120000"/>
              </a:lnSpc>
            </a:pPr>
            <a:endParaRPr lang="en-US" sz="2600" b="1" dirty="0">
              <a:solidFill>
                <a:schemeClr val="bg2">
                  <a:lumMod val="25000"/>
                </a:schemeClr>
              </a:solidFill>
              <a:latin typeface="+mn-lt"/>
            </a:endParaRPr>
          </a:p>
        </p:txBody>
      </p:sp>
    </p:spTree>
    <p:extLst>
      <p:ext uri="{BB962C8B-B14F-4D97-AF65-F5344CB8AC3E}">
        <p14:creationId xmlns:p14="http://schemas.microsoft.com/office/powerpoint/2010/main" val="56122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862B5B-040B-4425-8D7D-A5EEC2722899}"/>
              </a:ext>
            </a:extLst>
          </p:cNvPr>
          <p:cNvSpPr txBox="1">
            <a:spLocks/>
          </p:cNvSpPr>
          <p:nvPr/>
        </p:nvSpPr>
        <p:spPr>
          <a:xfrm>
            <a:off x="319587" y="71204"/>
            <a:ext cx="3781887" cy="420783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600" b="1" dirty="0">
                <a:solidFill>
                  <a:schemeClr val="bg1"/>
                </a:solidFill>
                <a:effectLst>
                  <a:outerShdw blurRad="38100" dist="38100" dir="2700000" algn="tl">
                    <a:srgbClr val="000000">
                      <a:alpha val="43137"/>
                    </a:srgbClr>
                  </a:outerShdw>
                </a:effectLst>
                <a:latin typeface="+mn-lt"/>
              </a:rPr>
              <a:t>But, does a </a:t>
            </a:r>
            <a:r>
              <a:rPr lang="en-US" sz="3600" b="1" dirty="0">
                <a:solidFill>
                  <a:srgbClr val="00B0F0"/>
                </a:solidFill>
                <a:effectLst>
                  <a:outerShdw blurRad="38100" dist="38100" dir="2700000" algn="tl">
                    <a:srgbClr val="000000">
                      <a:alpha val="43137"/>
                    </a:srgbClr>
                  </a:outerShdw>
                </a:effectLst>
                <a:latin typeface="+mn-lt"/>
              </a:rPr>
              <a:t>STATIC</a:t>
            </a:r>
            <a:r>
              <a:rPr lang="en-US" sz="2600" b="1" dirty="0">
                <a:solidFill>
                  <a:schemeClr val="bg2">
                    <a:lumMod val="25000"/>
                  </a:schemeClr>
                </a:solidFill>
                <a:effectLst>
                  <a:outerShdw blurRad="38100" dist="38100" dir="2700000" algn="tl">
                    <a:srgbClr val="000000">
                      <a:alpha val="43137"/>
                    </a:srgbClr>
                  </a:outerShdw>
                </a:effectLst>
                <a:latin typeface="+mn-lt"/>
              </a:rPr>
              <a:t> </a:t>
            </a:r>
            <a:r>
              <a:rPr lang="en-US" sz="2600" b="1" dirty="0">
                <a:solidFill>
                  <a:schemeClr val="bg1"/>
                </a:solidFill>
                <a:effectLst>
                  <a:outerShdw blurRad="38100" dist="38100" dir="2700000" algn="tl">
                    <a:srgbClr val="000000">
                      <a:alpha val="43137"/>
                    </a:srgbClr>
                  </a:outerShdw>
                </a:effectLst>
                <a:latin typeface="+mn-lt"/>
              </a:rPr>
              <a:t>60/40 portfolio really provide the desired outcome?</a:t>
            </a:r>
          </a:p>
        </p:txBody>
      </p:sp>
    </p:spTree>
    <p:extLst>
      <p:ext uri="{BB962C8B-B14F-4D97-AF65-F5344CB8AC3E}">
        <p14:creationId xmlns:p14="http://schemas.microsoft.com/office/powerpoint/2010/main" val="545789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12482</TotalTime>
  <Words>5650</Words>
  <Application>Microsoft Office PowerPoint</Application>
  <PresentationFormat>Widescreen</PresentationFormat>
  <Paragraphs>317</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Trebuchet MS</vt:lpstr>
      <vt:lpstr>Office Theme</vt:lpstr>
      <vt:lpstr>Disaster Avoidance is No Accident An Introduction to Dynamic Risk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Dynamic Risk Management 2018-06-30</dc:title>
  <dc:creator>William Sherman</dc:creator>
  <cp:lastModifiedBy>Mike Cordak</cp:lastModifiedBy>
  <cp:revision>298</cp:revision>
  <dcterms:created xsi:type="dcterms:W3CDTF">2017-12-07T16:53:29Z</dcterms:created>
  <dcterms:modified xsi:type="dcterms:W3CDTF">2019-01-26T18:24:09Z</dcterms:modified>
</cp:coreProperties>
</file>